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85" r:id="rId3"/>
    <p:sldId id="289" r:id="rId4"/>
    <p:sldId id="288" r:id="rId5"/>
    <p:sldId id="290" r:id="rId6"/>
    <p:sldId id="286" r:id="rId7"/>
    <p:sldId id="287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934" y="-14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40D3C-F392-44D8-B928-DA25DF79A54A}" type="datetimeFigureOut">
              <a:rPr lang="ru-RU" smtClean="0"/>
              <a:t>21.02.2018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A2814-39EB-4922-912D-25C8F49F8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5078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36B515-F0D9-47AA-8358-700960F54039}" type="slidenum">
              <a:rPr lang="ru-RU" altLang="ru-RU"/>
              <a:pPr/>
              <a:t>5</a:t>
            </a:fld>
            <a:endParaRPr lang="ru-RU" altLang="ru-RU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B1F70B-20DA-404D-A202-ECD7EE928E01}" type="slidenum">
              <a:rPr lang="en-US" altLang="ru-RU"/>
              <a:pPr/>
              <a:t>33</a:t>
            </a:fld>
            <a:endParaRPr lang="en-US" altLang="ru-RU"/>
          </a:p>
        </p:txBody>
      </p:sp>
      <p:sp>
        <p:nvSpPr>
          <p:cNvPr id="4813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4" tIns="45716" rIns="91434" bIns="45716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8344BF-DF2A-47E9-9A46-EE43E72C36FD}" type="slidenum">
              <a:rPr lang="en-US" altLang="ru-RU"/>
              <a:pPr/>
              <a:t>47</a:t>
            </a:fld>
            <a:endParaRPr lang="en-US" altLang="ru-RU"/>
          </a:p>
        </p:txBody>
      </p:sp>
      <p:sp>
        <p:nvSpPr>
          <p:cNvPr id="849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3B1577-72F6-4013-AD36-7B5DAE15C0B2}" type="slidenum">
              <a:rPr lang="en-US" altLang="ru-RU"/>
              <a:pPr/>
              <a:t>57</a:t>
            </a:fld>
            <a:endParaRPr lang="en-US" altLang="ru-RU"/>
          </a:p>
        </p:txBody>
      </p:sp>
      <p:sp>
        <p:nvSpPr>
          <p:cNvPr id="911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064A6-82C1-4C94-AA2E-10A831F6E3D9}" type="slidenum">
              <a:rPr lang="en-US" altLang="ru-RU"/>
              <a:pPr/>
              <a:t>58</a:t>
            </a:fld>
            <a:endParaRPr lang="en-US" altLang="ru-RU"/>
          </a:p>
        </p:txBody>
      </p:sp>
      <p:sp>
        <p:nvSpPr>
          <p:cNvPr id="931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E941-6EAA-4F49-A5CC-8B4D1D6C9036}" type="datetime1">
              <a:rPr lang="ru-RU" smtClean="0"/>
              <a:t>21.02.2018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22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DDBC-B7FF-4A33-B3EA-FB12A0130432}" type="datetime1">
              <a:rPr lang="ru-RU" smtClean="0"/>
              <a:t>21.02.2018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157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6F002-8BDE-409D-B365-65D870E85653}" type="datetime1">
              <a:rPr lang="ru-RU" smtClean="0"/>
              <a:t>21.02.2018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67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696AE-4E37-4D8B-858B-716330E8099F}" type="datetime1">
              <a:rPr lang="ru-RU" smtClean="0"/>
              <a:t>21.02.2018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87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7C6F-90AF-408A-BA8B-C27B9E53F6FF}" type="datetime1">
              <a:rPr lang="ru-RU" smtClean="0"/>
              <a:t>21.02.2018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08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3483-B135-4E0F-9306-25EF040CBAB4}" type="datetime1">
              <a:rPr lang="ru-RU" smtClean="0"/>
              <a:t>21.02.2018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57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DF78F-C201-4167-9870-EC1F15340C6E}" type="datetime1">
              <a:rPr lang="ru-RU" smtClean="0"/>
              <a:t>21.02.2018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065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72B6-DBFF-47B9-B03F-90F8F5D66825}" type="datetime1">
              <a:rPr lang="ru-RU" smtClean="0"/>
              <a:t>21.02.2018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44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93ED9-1F69-478F-A24D-D460CD170988}" type="datetime1">
              <a:rPr lang="ru-RU" smtClean="0"/>
              <a:t>21.02.2018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21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06F0-68C8-4E6C-8FB1-E60C16F4A240}" type="datetime1">
              <a:rPr lang="ru-RU" smtClean="0"/>
              <a:t>21.02.2018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385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3E5F-876F-4C35-81C2-B016F33466EE}" type="datetime1">
              <a:rPr lang="ru-RU" smtClean="0"/>
              <a:t>21.02.2018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01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7C16D-C7BE-4E2A-AC7F-9DE379C14889}" type="datetime1">
              <a:rPr lang="ru-RU" smtClean="0"/>
              <a:t>21.02.2018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45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Визуализация данных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Лекции доступны онлайн по адресу</a:t>
            </a:r>
            <a:endParaRPr lang="en-US" dirty="0" smtClean="0"/>
          </a:p>
          <a:p>
            <a:r>
              <a:rPr lang="en-US" dirty="0" smtClean="0"/>
              <a:t>http://github.com/a-vodka/dv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42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Площадь укладки деревьев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Теорема 1. Площадь вертикально</a:t>
            </a:r>
            <a:r>
              <a:rPr lang="ru-RU" dirty="0"/>
              <a:t>й</a:t>
            </a:r>
            <a:r>
              <a:rPr lang="ru-RU" dirty="0" smtClean="0"/>
              <a:t> укладки дерева имеет нижнюю границу </a:t>
            </a:r>
            <a:r>
              <a:rPr lang="en-US" i="1" dirty="0" smtClean="0"/>
              <a:t>O</a:t>
            </a:r>
            <a:r>
              <a:rPr lang="en-US" dirty="0" smtClean="0"/>
              <a:t>(</a:t>
            </a:r>
            <a:r>
              <a:rPr lang="en-US" i="1" dirty="0" smtClean="0"/>
              <a:t>n</a:t>
            </a:r>
            <a:r>
              <a:rPr lang="en-US" dirty="0" smtClean="0"/>
              <a:t> log 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203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ru-RU" dirty="0" smtClean="0"/>
              <a:t>Доказательство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196752"/>
            <a:ext cx="8352928" cy="5400600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Рассмотрим дерево вида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n</a:t>
            </a:r>
            <a:r>
              <a:rPr lang="en-US" dirty="0" smtClean="0"/>
              <a:t> =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n</a:t>
            </a:r>
            <a:r>
              <a:rPr lang="en-US" dirty="0" smtClean="0"/>
              <a:t> </a:t>
            </a:r>
            <a:r>
              <a:rPr lang="ru-RU" dirty="0" smtClean="0">
                <a:sym typeface="Symbol"/>
              </a:rPr>
              <a:t></a:t>
            </a:r>
            <a:r>
              <a:rPr lang="en-US" dirty="0" smtClean="0"/>
              <a:t> </a:t>
            </a:r>
            <a:r>
              <a:rPr lang="en-US" i="1" dirty="0" smtClean="0"/>
              <a:t>C</a:t>
            </a:r>
            <a:r>
              <a:rPr lang="en-US" i="1" baseline="-25000" dirty="0" smtClean="0"/>
              <a:t>n</a:t>
            </a:r>
            <a:endParaRPr lang="ru-RU" i="1" baseline="-25000" dirty="0" smtClean="0"/>
          </a:p>
          <a:p>
            <a:endParaRPr lang="ru-RU" i="1" baseline="-25000" dirty="0"/>
          </a:p>
          <a:p>
            <a:endParaRPr lang="ru-RU" i="1" baseline="-25000" dirty="0" smtClean="0"/>
          </a:p>
          <a:p>
            <a:endParaRPr lang="ru-RU" i="1" baseline="-25000" dirty="0"/>
          </a:p>
          <a:p>
            <a:endParaRPr lang="ru-RU" i="1" baseline="-25000" dirty="0" smtClean="0"/>
          </a:p>
          <a:p>
            <a:endParaRPr lang="ru-RU" i="1" baseline="-25000" dirty="0"/>
          </a:p>
          <a:p>
            <a:endParaRPr lang="ru-RU" i="1" baseline="-25000" dirty="0" smtClean="0"/>
          </a:p>
          <a:p>
            <a:endParaRPr lang="ru-RU" i="1" baseline="-25000" dirty="0"/>
          </a:p>
          <a:p>
            <a:endParaRPr lang="ru-RU" i="1" baseline="-25000" dirty="0" smtClean="0"/>
          </a:p>
          <a:p>
            <a:endParaRPr lang="ru-RU" i="1" baseline="-25000" dirty="0"/>
          </a:p>
          <a:p>
            <a:endParaRPr lang="ru-RU" i="1" baseline="-25000" dirty="0" smtClean="0"/>
          </a:p>
          <a:p>
            <a:r>
              <a:rPr lang="ru-RU" dirty="0" smtClean="0"/>
              <a:t>Высота </a:t>
            </a:r>
            <a:r>
              <a:rPr lang="en-US" i="1" dirty="0" smtClean="0"/>
              <a:t>C</a:t>
            </a:r>
            <a:r>
              <a:rPr lang="en-US" i="1" baseline="-25000" dirty="0" smtClean="0"/>
              <a:t>n</a:t>
            </a:r>
            <a:r>
              <a:rPr lang="en-US" dirty="0" smtClean="0"/>
              <a:t>  </a:t>
            </a:r>
            <a:r>
              <a:rPr lang="ru-RU" dirty="0" smtClean="0"/>
              <a:t>равна </a:t>
            </a:r>
            <a:r>
              <a:rPr lang="en-US" i="1" dirty="0" smtClean="0"/>
              <a:t>h</a:t>
            </a:r>
            <a:r>
              <a:rPr lang="ru-RU" i="1" dirty="0" smtClean="0"/>
              <a:t>;		</a:t>
            </a:r>
            <a:r>
              <a:rPr lang="en-US" i="1" dirty="0" smtClean="0"/>
              <a:t>n = 2</a:t>
            </a:r>
            <a:r>
              <a:rPr lang="en-US" i="1" baseline="30000" dirty="0" smtClean="0"/>
              <a:t>h</a:t>
            </a:r>
            <a:r>
              <a:rPr lang="en-US" i="1" dirty="0" smtClean="0"/>
              <a:t> - 1; h = log</a:t>
            </a:r>
            <a:r>
              <a:rPr lang="en-US" i="1" baseline="-25000" dirty="0" smtClean="0"/>
              <a:t>2</a:t>
            </a:r>
            <a:r>
              <a:rPr lang="en-US" i="1" dirty="0" smtClean="0"/>
              <a:t>(n+1)</a:t>
            </a:r>
          </a:p>
          <a:p>
            <a:r>
              <a:rPr lang="en-US" i="1" dirty="0" err="1" smtClean="0"/>
              <a:t>P</a:t>
            </a:r>
            <a:r>
              <a:rPr lang="en-US" i="1" baseline="-25000" dirty="0" err="1" smtClean="0"/>
              <a:t>n</a:t>
            </a:r>
            <a:r>
              <a:rPr lang="en-US" dirty="0" smtClean="0"/>
              <a:t> – </a:t>
            </a:r>
            <a:r>
              <a:rPr lang="ru-RU" dirty="0" smtClean="0"/>
              <a:t>цепь на </a:t>
            </a:r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ru-RU" dirty="0" smtClean="0"/>
              <a:t>вершинах;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44824"/>
            <a:ext cx="5342994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75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34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Tree Drawing Algorithm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8538" y="1773238"/>
            <a:ext cx="4608512" cy="2640723"/>
          </a:xfrm>
          <a:noFill/>
        </p:spPr>
        <p:txBody>
          <a:bodyPr>
            <a:spAutoFit/>
          </a:bodyPr>
          <a:lstStyle/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ko-KR" sz="3600" dirty="0" smtClean="0">
                <a:solidFill>
                  <a:schemeClr val="hlink"/>
                </a:solidFill>
                <a:ea typeface="Gulim" pitchFamily="34" charset="-127"/>
              </a:rPr>
              <a:t>Layered </a:t>
            </a:r>
            <a:r>
              <a:rPr lang="en-US" altLang="ko-KR" sz="3600" dirty="0">
                <a:solidFill>
                  <a:schemeClr val="hlink"/>
                </a:solidFill>
                <a:ea typeface="Gulim" pitchFamily="34" charset="-127"/>
              </a:rPr>
              <a:t>Drawing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ko-KR" sz="3600" dirty="0">
                <a:ea typeface="Gulim" pitchFamily="34" charset="-127"/>
              </a:rPr>
              <a:t>Radial Drawing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ko-KR" sz="3600" dirty="0">
                <a:ea typeface="Gulim" pitchFamily="34" charset="-127"/>
              </a:rPr>
              <a:t>HV-Drawing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ru-RU" sz="3600" dirty="0"/>
              <a:t>Recursive Winding</a:t>
            </a:r>
          </a:p>
        </p:txBody>
      </p:sp>
    </p:spTree>
    <p:extLst>
      <p:ext uri="{BB962C8B-B14F-4D97-AF65-F5344CB8AC3E}">
        <p14:creationId xmlns:p14="http://schemas.microsoft.com/office/powerpoint/2010/main" val="52101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sz="3600"/>
              <a:t>A Rather Simple Layering Algorithm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ru-RU" sz="2400"/>
              <a:t>Placing vertex with depth </a:t>
            </a:r>
            <a:r>
              <a:rPr lang="en-US" altLang="ru-RU" sz="2400" i="1">
                <a:solidFill>
                  <a:schemeClr val="hlink"/>
                </a:solidFill>
              </a:rPr>
              <a:t>i</a:t>
            </a:r>
            <a:r>
              <a:rPr lang="en-US" altLang="ru-RU" sz="2400"/>
              <a:t> into layer </a:t>
            </a:r>
            <a:r>
              <a:rPr lang="en-US" altLang="ru-RU" sz="2400" i="1">
                <a:solidFill>
                  <a:schemeClr val="hlink"/>
                </a:solidFill>
              </a:rPr>
              <a:t>L</a:t>
            </a:r>
            <a:r>
              <a:rPr lang="en-US" altLang="ru-RU" sz="2400" i="1" baseline="-25000">
                <a:solidFill>
                  <a:schemeClr val="hlink"/>
                </a:solidFill>
              </a:rPr>
              <a:t>i</a:t>
            </a:r>
          </a:p>
          <a:p>
            <a:pPr marL="990600" lvl="1" indent="-533400">
              <a:lnSpc>
                <a:spcPct val="80000"/>
              </a:lnSpc>
            </a:pPr>
            <a:r>
              <a:rPr lang="en-US" altLang="ru-RU" sz="2000"/>
              <a:t>Root in the top layer </a:t>
            </a:r>
            <a:r>
              <a:rPr lang="en-US" altLang="ru-RU" sz="2000" i="1">
                <a:solidFill>
                  <a:schemeClr val="hlink"/>
                </a:solidFill>
              </a:rPr>
              <a:t>L</a:t>
            </a:r>
            <a:r>
              <a:rPr lang="en-US" altLang="ru-RU" sz="2000" i="1" baseline="-25000">
                <a:solidFill>
                  <a:schemeClr val="hlink"/>
                </a:solidFill>
              </a:rPr>
              <a:t>0</a:t>
            </a:r>
            <a:r>
              <a:rPr lang="en-US" altLang="ru-RU" sz="2000" i="1" baseline="-25000"/>
              <a:t>.</a:t>
            </a:r>
          </a:p>
          <a:p>
            <a:pPr marL="990600" lvl="1" indent="-533400">
              <a:lnSpc>
                <a:spcPct val="80000"/>
              </a:lnSpc>
            </a:pPr>
            <a:r>
              <a:rPr lang="en-US" altLang="ru-RU" sz="2000" i="1"/>
              <a:t>y</a:t>
            </a:r>
            <a:r>
              <a:rPr lang="en-US" altLang="ru-RU" sz="2000"/>
              <a:t>-coordinate decided.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ru-RU" sz="2400"/>
              <a:t>Ordering vertices in each layer</a:t>
            </a:r>
          </a:p>
          <a:p>
            <a:pPr marL="990600" lvl="1" indent="-533400">
              <a:lnSpc>
                <a:spcPct val="80000"/>
              </a:lnSpc>
            </a:pPr>
            <a:r>
              <a:rPr lang="en-US" altLang="ru-RU" sz="2000"/>
              <a:t>Keep the left-right order of two vertices the same as their parents to avoid crossings.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ru-RU" sz="2400"/>
              <a:t>Compute the </a:t>
            </a:r>
            <a:r>
              <a:rPr lang="en-US" altLang="ru-RU" sz="2400" i="1"/>
              <a:t>x</a:t>
            </a:r>
            <a:r>
              <a:rPr lang="en-US" altLang="ru-RU" sz="2400"/>
              <a:t>-coordinate.</a:t>
            </a:r>
          </a:p>
          <a:p>
            <a:pPr marL="990600" lvl="1" indent="-533400">
              <a:lnSpc>
                <a:spcPct val="80000"/>
              </a:lnSpc>
            </a:pPr>
            <a:r>
              <a:rPr lang="en-US" altLang="ru-RU" sz="2400"/>
              <a:t>Requirement 1: placing the parent in the horizontal span of its children (possibly in a central position).</a:t>
            </a:r>
          </a:p>
          <a:p>
            <a:pPr marL="990600" lvl="1" indent="-533400">
              <a:lnSpc>
                <a:spcPct val="80000"/>
              </a:lnSpc>
            </a:pPr>
            <a:r>
              <a:rPr lang="en-US" altLang="ru-RU" sz="2400"/>
              <a:t>Requirement 2: sometimes the ordering of the children is fixed.</a:t>
            </a:r>
          </a:p>
        </p:txBody>
      </p:sp>
    </p:spTree>
    <p:extLst>
      <p:ext uri="{BB962C8B-B14F-4D97-AF65-F5344CB8AC3E}">
        <p14:creationId xmlns:p14="http://schemas.microsoft.com/office/powerpoint/2010/main" val="230089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sz="4000"/>
              <a:t>Horizontal coordinate assignment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4050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ru-RU" sz="2400"/>
              <a:t>Solution 1: using in-order traversal</a:t>
            </a:r>
          </a:p>
          <a:p>
            <a:pPr lvl="1">
              <a:lnSpc>
                <a:spcPct val="90000"/>
              </a:lnSpc>
            </a:pPr>
            <a:r>
              <a:rPr lang="en-US" altLang="ru-RU" sz="2000"/>
              <a:t>Set the </a:t>
            </a:r>
            <a:r>
              <a:rPr lang="en-US" altLang="ru-RU" sz="2000" i="1"/>
              <a:t>x</a:t>
            </a:r>
            <a:r>
              <a:rPr lang="en-US" altLang="ru-RU" sz="2000"/>
              <a:t>-coordinate as vertex rank in in-order traversal</a:t>
            </a:r>
          </a:p>
          <a:p>
            <a:pPr>
              <a:lnSpc>
                <a:spcPct val="90000"/>
              </a:lnSpc>
            </a:pPr>
            <a:r>
              <a:rPr lang="en-US" altLang="ru-RU" sz="2400"/>
              <a:t>Problems:</a:t>
            </a:r>
          </a:p>
          <a:p>
            <a:pPr lvl="1">
              <a:lnSpc>
                <a:spcPct val="90000"/>
              </a:lnSpc>
            </a:pPr>
            <a:r>
              <a:rPr lang="en-US" altLang="ru-RU" sz="2000"/>
              <a:t>Much wider than necessary</a:t>
            </a:r>
          </a:p>
          <a:p>
            <a:pPr lvl="1">
              <a:lnSpc>
                <a:spcPct val="90000"/>
              </a:lnSpc>
            </a:pPr>
            <a:r>
              <a:rPr lang="en-US" altLang="ru-RU" sz="2000"/>
              <a:t>Parent is not centered with respect to children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292600"/>
            <a:ext cx="3644900" cy="183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75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sz="2800"/>
              <a:t>An Improved Layered Tree Drawing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ru-RU" sz="2000" dirty="0" smtClean="0"/>
              <a:t>Divide and conquer</a:t>
            </a:r>
          </a:p>
          <a:p>
            <a:pPr>
              <a:lnSpc>
                <a:spcPct val="80000"/>
              </a:lnSpc>
            </a:pPr>
            <a:r>
              <a:rPr lang="en-US" altLang="ko-KR" sz="2000" dirty="0" smtClean="0">
                <a:ea typeface="Gulim" pitchFamily="34" charset="-127"/>
              </a:rPr>
              <a:t>Divide step:</a:t>
            </a:r>
          </a:p>
          <a:p>
            <a:pPr lvl="1">
              <a:lnSpc>
                <a:spcPct val="80000"/>
              </a:lnSpc>
            </a:pPr>
            <a:r>
              <a:rPr lang="en-US" altLang="ko-KR" sz="1800" dirty="0" smtClean="0">
                <a:ea typeface="Gulim" pitchFamily="34" charset="-127"/>
              </a:rPr>
              <a:t>recursively apply the algorithm to draw the left and right subtrees of T.</a:t>
            </a:r>
          </a:p>
          <a:p>
            <a:pPr>
              <a:lnSpc>
                <a:spcPct val="80000"/>
              </a:lnSpc>
            </a:pPr>
            <a:r>
              <a:rPr lang="en-US" altLang="ko-KR" sz="2000" dirty="0" smtClean="0">
                <a:ea typeface="Gulim" pitchFamily="34" charset="-127"/>
              </a:rPr>
              <a:t>Conquer step:</a:t>
            </a:r>
          </a:p>
          <a:p>
            <a:pPr lvl="1">
              <a:lnSpc>
                <a:spcPct val="80000"/>
              </a:lnSpc>
            </a:pPr>
            <a:r>
              <a:rPr lang="en-US" altLang="ko-KR" sz="1800" dirty="0" smtClean="0">
                <a:ea typeface="Gulim" pitchFamily="34" charset="-127"/>
              </a:rPr>
              <a:t>move the drawings of subtrees until their horizontal distance equals 2.</a:t>
            </a:r>
          </a:p>
          <a:p>
            <a:pPr lvl="1">
              <a:lnSpc>
                <a:spcPct val="80000"/>
              </a:lnSpc>
            </a:pPr>
            <a:r>
              <a:rPr lang="en-US" altLang="ko-KR" sz="1800" dirty="0" smtClean="0">
                <a:ea typeface="Gulim" pitchFamily="34" charset="-127"/>
              </a:rPr>
              <a:t>place the root </a:t>
            </a:r>
            <a:r>
              <a:rPr lang="en-US" altLang="ko-KR" sz="1800" dirty="0" smtClean="0">
                <a:solidFill>
                  <a:schemeClr val="hlink"/>
                </a:solidFill>
                <a:ea typeface="Gulim" pitchFamily="34" charset="-127"/>
              </a:rPr>
              <a:t>r</a:t>
            </a:r>
            <a:r>
              <a:rPr lang="en-US" altLang="ko-KR" sz="1800" dirty="0" smtClean="0">
                <a:ea typeface="Gulim" pitchFamily="34" charset="-127"/>
              </a:rPr>
              <a:t> vertically one level above and horizontally half way between its children.</a:t>
            </a:r>
          </a:p>
          <a:p>
            <a:pPr lvl="1">
              <a:lnSpc>
                <a:spcPct val="80000"/>
              </a:lnSpc>
            </a:pPr>
            <a:r>
              <a:rPr lang="en-US" altLang="ko-KR" sz="1800" dirty="0" smtClean="0">
                <a:ea typeface="Gulim" pitchFamily="34" charset="-127"/>
              </a:rPr>
              <a:t>If there is only one child, place the root at horizontal distance 1 from the child.</a:t>
            </a:r>
            <a:endParaRPr lang="en-US" altLang="ru-RU" sz="1800" dirty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484313"/>
            <a:ext cx="3644900" cy="183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4340225"/>
            <a:ext cx="3192463" cy="182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9" name="AutoShape 7"/>
          <p:cNvSpPr>
            <a:spLocks noChangeArrowheads="1"/>
          </p:cNvSpPr>
          <p:nvPr/>
        </p:nvSpPr>
        <p:spPr bwMode="auto">
          <a:xfrm>
            <a:off x="6516688" y="3500438"/>
            <a:ext cx="935037" cy="720725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45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Layered Drawing: Binary Tree</a:t>
            </a:r>
            <a:endParaRPr lang="en-US" altLang="ru-RU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800">
                <a:ea typeface="Gulim" pitchFamily="34" charset="-127"/>
              </a:rPr>
              <a:t>Two traversals</a:t>
            </a:r>
          </a:p>
          <a:p>
            <a:pPr lvl="1"/>
            <a:r>
              <a:rPr lang="en-US" altLang="ko-KR" sz="2400">
                <a:ea typeface="Gulim" pitchFamily="34" charset="-127"/>
              </a:rPr>
              <a:t>step 1. post-order traversal</a:t>
            </a:r>
          </a:p>
          <a:p>
            <a:pPr lvl="2">
              <a:buFontTx/>
              <a:buNone/>
            </a:pPr>
            <a:r>
              <a:rPr lang="en-US" altLang="ko-KR" sz="2000">
                <a:ea typeface="Gulim" pitchFamily="34" charset="-127"/>
              </a:rPr>
              <a:t>For each vertex 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v</a:t>
            </a:r>
            <a:r>
              <a:rPr lang="en-US" altLang="ko-KR" sz="2000">
                <a:ea typeface="Gulim" pitchFamily="34" charset="-127"/>
              </a:rPr>
              <a:t>, recursively computes the horizontal displacement of the left &amp; right children of 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v</a:t>
            </a:r>
            <a:r>
              <a:rPr lang="en-US" altLang="ko-KR" sz="2000">
                <a:ea typeface="Gulim" pitchFamily="34" charset="-127"/>
              </a:rPr>
              <a:t> with respect to 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v</a:t>
            </a:r>
            <a:r>
              <a:rPr lang="en-US" altLang="ko-KR" sz="2000">
                <a:ea typeface="Gulim" pitchFamily="34" charset="-127"/>
              </a:rPr>
              <a:t>.</a:t>
            </a:r>
          </a:p>
          <a:p>
            <a:pPr lvl="1"/>
            <a:r>
              <a:rPr lang="en-US" altLang="ko-KR" sz="2400">
                <a:ea typeface="Gulim" pitchFamily="34" charset="-127"/>
              </a:rPr>
              <a:t>step 2. pre-order traversal</a:t>
            </a:r>
          </a:p>
          <a:p>
            <a:pPr lvl="2">
              <a:buFontTx/>
              <a:buNone/>
            </a:pPr>
            <a:r>
              <a:rPr lang="en-US" altLang="ko-KR" sz="2000">
                <a:ea typeface="Gulim" pitchFamily="34" charset="-127"/>
              </a:rPr>
              <a:t>Computes </a:t>
            </a:r>
            <a:r>
              <a:rPr lang="en-US" altLang="ko-KR" sz="2000" i="1">
                <a:ea typeface="Gulim" pitchFamily="34" charset="-127"/>
              </a:rPr>
              <a:t>x</a:t>
            </a:r>
            <a:r>
              <a:rPr lang="en-US" altLang="ko-KR" sz="2000">
                <a:ea typeface="Gulim" pitchFamily="34" charset="-127"/>
              </a:rPr>
              <a:t>-coordinates of the vertices by accumulating the displacements on the path from each vertex to the root.</a:t>
            </a:r>
            <a:endParaRPr lang="en-US" altLang="ru-RU" sz="2000"/>
          </a:p>
        </p:txBody>
      </p:sp>
    </p:spTree>
    <p:extLst>
      <p:ext uri="{BB962C8B-B14F-4D97-AF65-F5344CB8AC3E}">
        <p14:creationId xmlns:p14="http://schemas.microsoft.com/office/powerpoint/2010/main" val="283295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Post-Order Traversal</a:t>
            </a:r>
            <a:endParaRPr lang="en-US" altLang="ru-RU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267325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2400" b="1">
                <a:solidFill>
                  <a:schemeClr val="tx2"/>
                </a:solidFill>
                <a:ea typeface="Gulim" pitchFamily="34" charset="-127"/>
              </a:rPr>
              <a:t>left (right) contour:</a:t>
            </a:r>
            <a:r>
              <a:rPr lang="en-US" altLang="ko-KR" sz="2400">
                <a:ea typeface="Gulim" pitchFamily="34" charset="-127"/>
              </a:rPr>
              <a:t> the sequence of vertices </a:t>
            </a:r>
            <a:r>
              <a:rPr lang="en-US" altLang="ko-KR" sz="2400" i="1">
                <a:solidFill>
                  <a:schemeClr val="hlink"/>
                </a:solidFill>
                <a:ea typeface="Gulim" pitchFamily="34" charset="-127"/>
              </a:rPr>
              <a:t>v</a:t>
            </a:r>
            <a:r>
              <a:rPr lang="en-US" altLang="ko-KR" sz="2400" i="1" baseline="-25000">
                <a:solidFill>
                  <a:schemeClr val="hlink"/>
                </a:solidFill>
                <a:ea typeface="Gulim" pitchFamily="34" charset="-127"/>
              </a:rPr>
              <a:t>i</a:t>
            </a:r>
            <a:r>
              <a:rPr lang="en-US" altLang="ko-KR" sz="2400">
                <a:ea typeface="Gulim" pitchFamily="34" charset="-127"/>
              </a:rPr>
              <a:t> such that  </a:t>
            </a:r>
            <a:r>
              <a:rPr lang="en-US" altLang="ko-KR" sz="2400" i="1">
                <a:solidFill>
                  <a:schemeClr val="hlink"/>
                </a:solidFill>
                <a:ea typeface="Gulim" pitchFamily="34" charset="-127"/>
              </a:rPr>
              <a:t>v</a:t>
            </a:r>
            <a:r>
              <a:rPr lang="en-US" altLang="ko-KR" sz="2400" i="1" baseline="-25000">
                <a:solidFill>
                  <a:schemeClr val="hlink"/>
                </a:solidFill>
                <a:ea typeface="Gulim" pitchFamily="34" charset="-127"/>
              </a:rPr>
              <a:t>i</a:t>
            </a:r>
            <a:r>
              <a:rPr lang="en-US" altLang="ko-KR" sz="2400">
                <a:ea typeface="Gulim" pitchFamily="34" charset="-127"/>
              </a:rPr>
              <a:t> is the leftmost (rightmost) vertex of </a:t>
            </a:r>
            <a:r>
              <a:rPr lang="en-US" altLang="ko-KR" sz="2400" i="1">
                <a:solidFill>
                  <a:schemeClr val="hlink"/>
                </a:solidFill>
                <a:ea typeface="Gulim" pitchFamily="34" charset="-127"/>
              </a:rPr>
              <a:t>T</a:t>
            </a:r>
            <a:r>
              <a:rPr lang="en-US" altLang="ko-KR" sz="2400">
                <a:ea typeface="Gulim" pitchFamily="34" charset="-127"/>
              </a:rPr>
              <a:t> with depth </a:t>
            </a:r>
            <a:r>
              <a:rPr lang="en-US" altLang="ko-KR" sz="2400" i="1">
                <a:solidFill>
                  <a:schemeClr val="hlink"/>
                </a:solidFill>
                <a:ea typeface="Gulim" pitchFamily="34" charset="-127"/>
              </a:rPr>
              <a:t>i</a:t>
            </a:r>
            <a:endParaRPr lang="en-US" altLang="ko-KR" sz="2400">
              <a:ea typeface="Gulim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400">
                <a:ea typeface="Gulim" pitchFamily="34" charset="-127"/>
              </a:rPr>
              <a:t>After we process </a:t>
            </a:r>
            <a:r>
              <a:rPr lang="en-US" altLang="ko-KR" sz="2400" i="1">
                <a:solidFill>
                  <a:schemeClr val="hlink"/>
                </a:solidFill>
                <a:ea typeface="Gulim" pitchFamily="34" charset="-127"/>
              </a:rPr>
              <a:t>v</a:t>
            </a:r>
            <a:r>
              <a:rPr lang="en-US" altLang="ko-KR" sz="2400">
                <a:ea typeface="Gulim" pitchFamily="34" charset="-127"/>
              </a:rPr>
              <a:t>, we maintain the left and right contour of the subtree rooted at </a:t>
            </a:r>
            <a:r>
              <a:rPr lang="en-US" altLang="ko-KR" sz="2400" i="1">
                <a:solidFill>
                  <a:schemeClr val="hlink"/>
                </a:solidFill>
                <a:ea typeface="Gulim" pitchFamily="34" charset="-127"/>
              </a:rPr>
              <a:t>v</a:t>
            </a:r>
            <a:r>
              <a:rPr lang="en-US" altLang="ko-KR" sz="2400">
                <a:ea typeface="Gulim" pitchFamily="34" charset="-127"/>
              </a:rPr>
              <a:t> as a linked list.</a:t>
            </a:r>
          </a:p>
          <a:p>
            <a:pPr>
              <a:lnSpc>
                <a:spcPct val="90000"/>
              </a:lnSpc>
            </a:pPr>
            <a:r>
              <a:rPr lang="en-US" altLang="ko-KR" sz="2400">
                <a:ea typeface="Gulim" pitchFamily="34" charset="-127"/>
              </a:rPr>
              <a:t>In the conquer step, we need to follow the right contour of the left subtree and the left contour of the right subtree</a:t>
            </a:r>
            <a:endParaRPr lang="en-US" altLang="ru-RU" sz="2400">
              <a:ea typeface="Gulim" pitchFamily="34" charset="-127"/>
            </a:endParaRPr>
          </a:p>
        </p:txBody>
      </p:sp>
      <p:pic>
        <p:nvPicPr>
          <p:cNvPr id="16388" name="Picture 4" descr="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5"/>
          <a:stretch>
            <a:fillRect/>
          </a:stretch>
        </p:blipFill>
        <p:spPr bwMode="auto">
          <a:xfrm>
            <a:off x="6156325" y="1700213"/>
            <a:ext cx="2033588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82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260350"/>
            <a:ext cx="7632700" cy="1187450"/>
          </a:xfrm>
        </p:spPr>
        <p:txBody>
          <a:bodyPr/>
          <a:lstStyle/>
          <a:p>
            <a:r>
              <a:rPr lang="en-US" altLang="ko-KR" sz="3600">
                <a:ea typeface="Gulim" pitchFamily="34" charset="-127"/>
              </a:rPr>
              <a:t>Left and Right Contour of Subtree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84313"/>
            <a:ext cx="8382000" cy="4664075"/>
          </a:xfrm>
          <a:noFill/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ko-KR" sz="2000">
                <a:ea typeface="Gulim" pitchFamily="34" charset="-127"/>
              </a:rPr>
              <a:t>Compute the left and right contour of vertex 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v</a:t>
            </a:r>
            <a:r>
              <a:rPr lang="en-US" altLang="ko-KR" sz="2000">
                <a:ea typeface="Gulim" pitchFamily="34" charset="-127"/>
              </a:rPr>
              <a:t>: </a:t>
            </a:r>
          </a:p>
          <a:p>
            <a:r>
              <a:rPr lang="en-US" altLang="ko-KR" sz="2000">
                <a:ea typeface="Gulim" pitchFamily="34" charset="-127"/>
              </a:rPr>
              <a:t>scan the right contour of the left subtree (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T’</a:t>
            </a:r>
            <a:r>
              <a:rPr lang="en-US" altLang="ko-KR" sz="2000">
                <a:ea typeface="Gulim" pitchFamily="34" charset="-127"/>
              </a:rPr>
              <a:t>) and the left contour of the right subtree (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T’’ </a:t>
            </a:r>
            <a:r>
              <a:rPr lang="en-US" altLang="ko-KR" sz="2000">
                <a:ea typeface="Gulim" pitchFamily="34" charset="-127"/>
              </a:rPr>
              <a:t>)</a:t>
            </a:r>
          </a:p>
          <a:p>
            <a:r>
              <a:rPr lang="en-US" altLang="ko-KR" sz="2000">
                <a:ea typeface="Gulim" pitchFamily="34" charset="-127"/>
              </a:rPr>
              <a:t>accumulate the displacements of the vertices on the left &amp; right contour</a:t>
            </a:r>
          </a:p>
          <a:p>
            <a:r>
              <a:rPr lang="en-US" altLang="ko-KR" sz="2000">
                <a:ea typeface="Gulim" pitchFamily="34" charset="-127"/>
              </a:rPr>
              <a:t>keep the max cumulative displacement at any depth</a:t>
            </a:r>
          </a:p>
          <a:p>
            <a:endParaRPr lang="en-US" altLang="ko-KR" sz="2000">
              <a:ea typeface="Gulim" pitchFamily="34" charset="-127"/>
            </a:endParaRPr>
          </a:p>
          <a:p>
            <a:pPr>
              <a:buFontTx/>
              <a:buNone/>
            </a:pPr>
            <a:r>
              <a:rPr lang="en-US" altLang="ko-KR" sz="2000">
                <a:ea typeface="Gulim" pitchFamily="34" charset="-127"/>
              </a:rPr>
              <a:t>Three cases:</a:t>
            </a:r>
          </a:p>
          <a:p>
            <a:r>
              <a:rPr lang="en-US" altLang="ko-KR" sz="2000">
                <a:ea typeface="Gulim" pitchFamily="34" charset="-127"/>
              </a:rPr>
              <a:t>case 1: height(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T’</a:t>
            </a:r>
            <a:r>
              <a:rPr lang="en-US" altLang="ko-KR" sz="2000">
                <a:ea typeface="Gulim" pitchFamily="34" charset="-127"/>
              </a:rPr>
              <a:t>) = height(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T’’</a:t>
            </a:r>
            <a:r>
              <a:rPr lang="en-US" altLang="ko-KR" sz="2000">
                <a:ea typeface="Gulim" pitchFamily="34" charset="-127"/>
              </a:rPr>
              <a:t>) </a:t>
            </a:r>
          </a:p>
          <a:p>
            <a:r>
              <a:rPr lang="en-US" altLang="ko-KR" sz="2000">
                <a:ea typeface="Gulim" pitchFamily="34" charset="-127"/>
              </a:rPr>
              <a:t>case 2: height(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T’</a:t>
            </a:r>
            <a:r>
              <a:rPr lang="en-US" altLang="ko-KR" sz="2000">
                <a:ea typeface="Gulim" pitchFamily="34" charset="-127"/>
              </a:rPr>
              <a:t>) &lt; height(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T’’</a:t>
            </a:r>
            <a:r>
              <a:rPr lang="en-US" altLang="ko-KR" sz="2000">
                <a:ea typeface="Gulim" pitchFamily="34" charset="-127"/>
              </a:rPr>
              <a:t>)</a:t>
            </a:r>
          </a:p>
          <a:p>
            <a:r>
              <a:rPr lang="en-US" altLang="ko-KR" sz="2000">
                <a:ea typeface="Gulim" pitchFamily="34" charset="-127"/>
              </a:rPr>
              <a:t>case 3: height(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T’</a:t>
            </a:r>
            <a:r>
              <a:rPr lang="en-US" altLang="ko-KR" sz="2000">
                <a:ea typeface="Gulim" pitchFamily="34" charset="-127"/>
              </a:rPr>
              <a:t>) &gt; height(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T’’</a:t>
            </a:r>
            <a:r>
              <a:rPr lang="en-US" altLang="ko-KR" sz="2000">
                <a:ea typeface="Gulim" pitchFamily="34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30008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Укладка деревьев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0" b="5647"/>
          <a:stretch>
            <a:fillRect/>
          </a:stretch>
        </p:blipFill>
        <p:spPr bwMode="auto">
          <a:xfrm>
            <a:off x="2956471" y="2132856"/>
            <a:ext cx="3281362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67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25463"/>
            <a:ext cx="8229600" cy="641350"/>
          </a:xfrm>
          <a:noFill/>
        </p:spPr>
        <p:txBody>
          <a:bodyPr>
            <a:spAutoFit/>
          </a:bodyPr>
          <a:lstStyle/>
          <a:p>
            <a:r>
              <a:rPr lang="en-US" altLang="ko-KR" sz="3600">
                <a:ea typeface="Gulim" pitchFamily="34" charset="-127"/>
              </a:rPr>
              <a:t>Left and Right Contour of Subtree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546600" cy="4894263"/>
          </a:xfrm>
          <a:noFill/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L(T)</a:t>
            </a:r>
            <a:r>
              <a:rPr lang="en-US" altLang="ko-KR" sz="2000">
                <a:ea typeface="Gulim" pitchFamily="34" charset="-127"/>
              </a:rPr>
              <a:t>  (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R(T)</a:t>
            </a:r>
            <a:r>
              <a:rPr lang="en-US" altLang="ko-KR" sz="2000">
                <a:ea typeface="Gulim" pitchFamily="34" charset="-127"/>
              </a:rPr>
              <a:t>): left (right) contour of the subtree 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T </a:t>
            </a:r>
            <a:r>
              <a:rPr lang="en-US" altLang="ko-KR" sz="2000">
                <a:ea typeface="Gulim" pitchFamily="34" charset="-127"/>
              </a:rPr>
              <a:t>rooted at 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v</a:t>
            </a:r>
          </a:p>
          <a:p>
            <a:pPr>
              <a:lnSpc>
                <a:spcPct val="90000"/>
              </a:lnSpc>
            </a:pPr>
            <a:r>
              <a:rPr lang="en-US" altLang="ko-KR" sz="2000">
                <a:ea typeface="Gulim" pitchFamily="34" charset="-127"/>
              </a:rPr>
              <a:t>case 1: height(T’) = height(T’’) </a:t>
            </a:r>
          </a:p>
          <a:p>
            <a:pPr lvl="1">
              <a:lnSpc>
                <a:spcPct val="90000"/>
              </a:lnSpc>
            </a:pPr>
            <a:r>
              <a:rPr lang="en-US" altLang="ko-KR" sz="1800">
                <a:ea typeface="Gulim" pitchFamily="34" charset="-127"/>
              </a:rPr>
              <a:t>L(T) = L(T’) + v</a:t>
            </a:r>
          </a:p>
          <a:p>
            <a:pPr lvl="1">
              <a:lnSpc>
                <a:spcPct val="90000"/>
              </a:lnSpc>
            </a:pPr>
            <a:r>
              <a:rPr lang="en-US" altLang="ko-KR" sz="1800">
                <a:ea typeface="Gulim" pitchFamily="34" charset="-127"/>
              </a:rPr>
              <a:t>R(T) = R(T’’) + v</a:t>
            </a:r>
          </a:p>
          <a:p>
            <a:pPr>
              <a:lnSpc>
                <a:spcPct val="90000"/>
              </a:lnSpc>
            </a:pPr>
            <a:r>
              <a:rPr lang="en-US" altLang="ko-KR" sz="2000">
                <a:ea typeface="Gulim" pitchFamily="34" charset="-127"/>
              </a:rPr>
              <a:t>case 2: height(T’) &lt; height(T’’)</a:t>
            </a:r>
          </a:p>
          <a:p>
            <a:pPr lvl="1">
              <a:lnSpc>
                <a:spcPct val="90000"/>
              </a:lnSpc>
            </a:pPr>
            <a:r>
              <a:rPr lang="en-US" altLang="ko-KR" sz="1800">
                <a:ea typeface="Gulim" pitchFamily="34" charset="-127"/>
              </a:rPr>
              <a:t>R(T) = R(T’’) + v</a:t>
            </a:r>
          </a:p>
          <a:p>
            <a:pPr lvl="1">
              <a:lnSpc>
                <a:spcPct val="90000"/>
              </a:lnSpc>
            </a:pPr>
            <a:r>
              <a:rPr lang="en-US" altLang="ko-KR" sz="1800">
                <a:ea typeface="Gulim" pitchFamily="34" charset="-127"/>
              </a:rPr>
              <a:t>L(T) = v+ L(T’) + {part of L(T’’) starting from w}</a:t>
            </a:r>
          </a:p>
          <a:p>
            <a:pPr lvl="2">
              <a:lnSpc>
                <a:spcPct val="90000"/>
              </a:lnSpc>
            </a:pPr>
            <a:r>
              <a:rPr lang="en-US" altLang="ko-KR" sz="1600">
                <a:ea typeface="Gulim" pitchFamily="34" charset="-127"/>
              </a:rPr>
              <a:t>h’: depth of T’</a:t>
            </a:r>
          </a:p>
          <a:p>
            <a:pPr lvl="2">
              <a:lnSpc>
                <a:spcPct val="90000"/>
              </a:lnSpc>
            </a:pPr>
            <a:r>
              <a:rPr lang="en-US" altLang="ko-KR" sz="1600">
                <a:ea typeface="Gulim" pitchFamily="34" charset="-127"/>
              </a:rPr>
              <a:t>w: the vertex on L(T’’) whose depth = h’+1</a:t>
            </a:r>
          </a:p>
          <a:p>
            <a:pPr>
              <a:lnSpc>
                <a:spcPct val="90000"/>
              </a:lnSpc>
            </a:pPr>
            <a:r>
              <a:rPr lang="en-US" altLang="ko-KR" sz="2000">
                <a:ea typeface="Gulim" pitchFamily="34" charset="-127"/>
              </a:rPr>
              <a:t>case 3: height(T’) &gt; height(T’’) : similar to case2</a:t>
            </a:r>
          </a:p>
        </p:txBody>
      </p:sp>
      <p:pic>
        <p:nvPicPr>
          <p:cNvPr id="18437" name="Picture 5" descr="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5"/>
          <a:stretch>
            <a:fillRect/>
          </a:stretch>
        </p:blipFill>
        <p:spPr bwMode="auto">
          <a:xfrm>
            <a:off x="6011863" y="1628775"/>
            <a:ext cx="2033587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09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Layered Drawing</a:t>
            </a:r>
            <a:endParaRPr lang="en-US" altLang="ru-RU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2400">
                <a:ea typeface="Gulim" pitchFamily="34" charset="-127"/>
              </a:rPr>
              <a:t>Two traversals</a:t>
            </a:r>
          </a:p>
          <a:p>
            <a:pPr lvl="1">
              <a:lnSpc>
                <a:spcPct val="90000"/>
              </a:lnSpc>
            </a:pPr>
            <a:r>
              <a:rPr lang="en-US" altLang="ko-KR" sz="2000">
                <a:ea typeface="Gulim" pitchFamily="34" charset="-127"/>
              </a:rPr>
              <a:t>step 1. post-order traversal</a:t>
            </a:r>
          </a:p>
          <a:p>
            <a:pPr lvl="1">
              <a:lnSpc>
                <a:spcPct val="90000"/>
              </a:lnSpc>
            </a:pPr>
            <a:r>
              <a:rPr lang="en-US" altLang="ko-KR" sz="2000">
                <a:ea typeface="Gulim" pitchFamily="34" charset="-127"/>
              </a:rPr>
              <a:t>step 2. pre-order traversal</a:t>
            </a:r>
          </a:p>
          <a:p>
            <a:pPr lvl="2">
              <a:lnSpc>
                <a:spcPct val="90000"/>
              </a:lnSpc>
            </a:pPr>
            <a:r>
              <a:rPr lang="en-US" altLang="ko-KR" sz="1800">
                <a:ea typeface="Gulim" pitchFamily="34" charset="-127"/>
              </a:rPr>
              <a:t>Computes </a:t>
            </a:r>
            <a:r>
              <a:rPr lang="en-US" altLang="ko-KR" sz="1800" i="1">
                <a:solidFill>
                  <a:schemeClr val="hlink"/>
                </a:solidFill>
                <a:ea typeface="Gulim" pitchFamily="34" charset="-127"/>
              </a:rPr>
              <a:t>x</a:t>
            </a:r>
            <a:r>
              <a:rPr lang="en-US" altLang="ko-KR" sz="1800">
                <a:ea typeface="Gulim" pitchFamily="34" charset="-127"/>
              </a:rPr>
              <a:t>-coordinates of the vertices by accumulating the displacements on the path from each vertex to the root.</a:t>
            </a:r>
            <a:endParaRPr lang="en-US" altLang="ru-RU" sz="1800"/>
          </a:p>
        </p:txBody>
      </p:sp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628775"/>
            <a:ext cx="3644900" cy="183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4051300"/>
            <a:ext cx="3192463" cy="182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038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3313" y="342900"/>
            <a:ext cx="7086600" cy="762000"/>
          </a:xfrm>
          <a:noFill/>
        </p:spPr>
        <p:txBody>
          <a:bodyPr>
            <a:spAutoFit/>
          </a:bodyPr>
          <a:lstStyle/>
          <a:p>
            <a:r>
              <a:rPr lang="en-US" altLang="ko-KR">
                <a:ea typeface="Gulim" pitchFamily="34" charset="-127"/>
              </a:rPr>
              <a:t>Time Complexity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5184775" cy="4587875"/>
          </a:xfrm>
          <a:noFill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000">
                <a:ea typeface="Gulim" pitchFamily="34" charset="-127"/>
              </a:rPr>
              <a:t>Pre-order traversal (step 2):</a:t>
            </a:r>
          </a:p>
          <a:p>
            <a:pPr lvl="1">
              <a:lnSpc>
                <a:spcPct val="80000"/>
              </a:lnSpc>
            </a:pPr>
            <a:r>
              <a:rPr lang="en-US" altLang="ko-KR" sz="1800">
                <a:ea typeface="Gulim" pitchFamily="34" charset="-127"/>
              </a:rPr>
              <a:t>linear</a:t>
            </a:r>
          </a:p>
          <a:p>
            <a:pPr>
              <a:lnSpc>
                <a:spcPct val="80000"/>
              </a:lnSpc>
            </a:pPr>
            <a:r>
              <a:rPr lang="en-US" altLang="ko-KR" sz="2000">
                <a:ea typeface="Gulim" pitchFamily="34" charset="-127"/>
              </a:rPr>
              <a:t>Post-order traversal (step 1): </a:t>
            </a:r>
          </a:p>
          <a:p>
            <a:pPr lvl="1">
              <a:lnSpc>
                <a:spcPct val="80000"/>
              </a:lnSpc>
            </a:pPr>
            <a:r>
              <a:rPr lang="en-US" altLang="ko-KR" sz="1800">
                <a:ea typeface="Gulim" pitchFamily="34" charset="-127"/>
              </a:rPr>
              <a:t>Linear, but why?</a:t>
            </a:r>
          </a:p>
          <a:p>
            <a:pPr lvl="1">
              <a:lnSpc>
                <a:spcPct val="80000"/>
              </a:lnSpc>
            </a:pPr>
            <a:r>
              <a:rPr lang="en-US" altLang="ko-KR" sz="1800">
                <a:ea typeface="Gulim" pitchFamily="34" charset="-127"/>
              </a:rPr>
              <a:t>it is necessary to travel down the contours of two subtrees </a:t>
            </a:r>
            <a:r>
              <a:rPr lang="en-US" altLang="ko-KR" sz="1800" i="1">
                <a:solidFill>
                  <a:schemeClr val="hlink"/>
                </a:solidFill>
                <a:ea typeface="Gulim" pitchFamily="34" charset="-127"/>
              </a:rPr>
              <a:t>T’</a:t>
            </a:r>
            <a:r>
              <a:rPr lang="en-US" altLang="ko-KR" sz="1800">
                <a:ea typeface="Gulim" pitchFamily="34" charset="-127"/>
              </a:rPr>
              <a:t> and </a:t>
            </a:r>
            <a:r>
              <a:rPr lang="en-US" altLang="ko-KR" sz="1800" i="1">
                <a:solidFill>
                  <a:schemeClr val="hlink"/>
                </a:solidFill>
                <a:ea typeface="Gulim" pitchFamily="34" charset="-127"/>
              </a:rPr>
              <a:t>T’’</a:t>
            </a:r>
            <a:r>
              <a:rPr lang="en-US" altLang="ko-KR" sz="1800">
                <a:ea typeface="Gulim" pitchFamily="34" charset="-127"/>
              </a:rPr>
              <a:t> only as far as the height of the subtree of </a:t>
            </a:r>
            <a:r>
              <a:rPr lang="en-US" altLang="ko-KR" sz="1800">
                <a:solidFill>
                  <a:schemeClr val="tx2"/>
                </a:solidFill>
                <a:ea typeface="Gulim" pitchFamily="34" charset="-127"/>
              </a:rPr>
              <a:t>lesser height</a:t>
            </a:r>
            <a:endParaRPr lang="en-US" altLang="ko-KR" sz="1800">
              <a:ea typeface="Gulim" pitchFamily="34" charset="-127"/>
            </a:endParaRPr>
          </a:p>
          <a:p>
            <a:pPr lvl="1">
              <a:lnSpc>
                <a:spcPct val="80000"/>
              </a:lnSpc>
            </a:pPr>
            <a:r>
              <a:rPr lang="en-US" altLang="ko-KR" sz="1800">
                <a:ea typeface="Gulim" pitchFamily="34" charset="-127"/>
              </a:rPr>
              <a:t>the time spent processing vertex </a:t>
            </a:r>
            <a:r>
              <a:rPr lang="en-US" altLang="ko-KR" sz="1800" i="1">
                <a:solidFill>
                  <a:schemeClr val="hlink"/>
                </a:solidFill>
                <a:ea typeface="Gulim" pitchFamily="34" charset="-127"/>
              </a:rPr>
              <a:t>v</a:t>
            </a:r>
            <a:r>
              <a:rPr lang="en-US" altLang="ko-KR" sz="1800">
                <a:ea typeface="Gulim" pitchFamily="34" charset="-127"/>
              </a:rPr>
              <a:t> in the post-order traversal is proportional to the </a:t>
            </a:r>
            <a:r>
              <a:rPr lang="en-US" altLang="ko-KR" sz="1800">
                <a:solidFill>
                  <a:schemeClr val="tx2"/>
                </a:solidFill>
                <a:ea typeface="Gulim" pitchFamily="34" charset="-127"/>
              </a:rPr>
              <a:t>minimum heights of </a:t>
            </a:r>
            <a:r>
              <a:rPr lang="en-US" altLang="ko-KR" sz="1800" i="1">
                <a:solidFill>
                  <a:schemeClr val="hlink"/>
                </a:solidFill>
                <a:ea typeface="Gulim" pitchFamily="34" charset="-127"/>
              </a:rPr>
              <a:t>T’</a:t>
            </a:r>
            <a:r>
              <a:rPr lang="en-US" altLang="ko-KR" sz="1800">
                <a:solidFill>
                  <a:schemeClr val="tx2"/>
                </a:solidFill>
                <a:ea typeface="Gulim" pitchFamily="34" charset="-127"/>
              </a:rPr>
              <a:t> and </a:t>
            </a:r>
            <a:r>
              <a:rPr lang="en-US" altLang="ko-KR" sz="1800" i="1">
                <a:solidFill>
                  <a:schemeClr val="hlink"/>
                </a:solidFill>
                <a:ea typeface="Gulim" pitchFamily="34" charset="-127"/>
              </a:rPr>
              <a:t>T”</a:t>
            </a:r>
            <a:r>
              <a:rPr lang="en-US" altLang="ko-KR" sz="1800">
                <a:solidFill>
                  <a:schemeClr val="tx2"/>
                </a:solidFill>
                <a:ea typeface="Gulim" pitchFamily="34" charset="-127"/>
              </a:rPr>
              <a:t> </a:t>
            </a:r>
          </a:p>
          <a:p>
            <a:pPr lvl="1">
              <a:lnSpc>
                <a:spcPct val="80000"/>
              </a:lnSpc>
            </a:pPr>
            <a:r>
              <a:rPr lang="en-US" altLang="ko-KR" sz="1800">
                <a:ea typeface="Gulim" pitchFamily="34" charset="-127"/>
              </a:rPr>
              <a:t>The sum is no more than the number of vertices of the tree</a:t>
            </a:r>
          </a:p>
          <a:p>
            <a:pPr lvl="1">
              <a:lnSpc>
                <a:spcPct val="80000"/>
              </a:lnSpc>
            </a:pPr>
            <a:r>
              <a:rPr lang="en-US" altLang="ko-KR" sz="1800">
                <a:ea typeface="Gulim" pitchFamily="34" charset="-127"/>
              </a:rPr>
              <a:t>Can be visualized by connecting vertices with same depth</a:t>
            </a:r>
          </a:p>
          <a:p>
            <a:pPr>
              <a:lnSpc>
                <a:spcPct val="80000"/>
              </a:lnSpc>
            </a:pPr>
            <a:r>
              <a:rPr lang="en-US" altLang="ko-KR" sz="2000">
                <a:ea typeface="Gulim" pitchFamily="34" charset="-127"/>
              </a:rPr>
              <a:t>Hence, the algorithm runs in</a:t>
            </a:r>
            <a:r>
              <a:rPr lang="en-US" altLang="ko-KR" sz="2000">
                <a:solidFill>
                  <a:schemeClr val="accent2"/>
                </a:solidFill>
                <a:ea typeface="Gulim" pitchFamily="34" charset="-127"/>
              </a:rPr>
              <a:t> </a:t>
            </a:r>
            <a:r>
              <a:rPr lang="en-US" altLang="ko-KR" sz="2000">
                <a:solidFill>
                  <a:schemeClr val="tx2"/>
                </a:solidFill>
                <a:ea typeface="Gulim" pitchFamily="34" charset="-127"/>
              </a:rPr>
              <a:t>linear time</a:t>
            </a:r>
          </a:p>
        </p:txBody>
      </p:sp>
      <p:pic>
        <p:nvPicPr>
          <p:cNvPr id="21509" name="Picture 5" descr="layer-complex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4149725"/>
            <a:ext cx="31813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52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65138"/>
            <a:ext cx="8229600" cy="762000"/>
          </a:xfrm>
          <a:noFill/>
        </p:spPr>
        <p:txBody>
          <a:bodyPr>
            <a:spAutoFit/>
          </a:bodyPr>
          <a:lstStyle/>
          <a:p>
            <a:r>
              <a:rPr lang="en-US" altLang="ko-KR">
                <a:ea typeface="Gulim" pitchFamily="34" charset="-127"/>
              </a:rPr>
              <a:t>Drawing Width and Area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7213" y="1676400"/>
            <a:ext cx="4279900" cy="4006850"/>
          </a:xfrm>
          <a:noFill/>
        </p:spPr>
        <p:txBody>
          <a:bodyPr>
            <a:spAutoFit/>
          </a:bodyPr>
          <a:lstStyle/>
          <a:p>
            <a:r>
              <a:rPr lang="en-US" altLang="ko-KR" sz="2400">
                <a:ea typeface="Gulim" pitchFamily="34" charset="-127"/>
              </a:rPr>
              <a:t>Local horizontal compaction at each conquer step does not always compute a drawing of minimal width</a:t>
            </a:r>
          </a:p>
          <a:p>
            <a:pPr lvl="1"/>
            <a:r>
              <a:rPr lang="en-US" altLang="ko-KR" sz="2000">
                <a:ea typeface="Gulim" pitchFamily="34" charset="-127"/>
              </a:rPr>
              <a:t>can be solved in polynomial time using linear programming</a:t>
            </a:r>
          </a:p>
          <a:p>
            <a:r>
              <a:rPr lang="en-US" altLang="ko-KR" sz="2400">
                <a:ea typeface="Gulim" pitchFamily="34" charset="-127"/>
              </a:rPr>
              <a:t>Area:</a:t>
            </a:r>
          </a:p>
          <a:p>
            <a:pPr lvl="1"/>
            <a:r>
              <a:rPr lang="en-US" altLang="ko-KR" sz="2000">
                <a:ea typeface="Gulim" pitchFamily="34" charset="-127"/>
              </a:rPr>
              <a:t>O(n</a:t>
            </a:r>
            <a:r>
              <a:rPr lang="en-US" altLang="ko-KR" sz="2000" baseline="30000">
                <a:ea typeface="Gulim" pitchFamily="34" charset="-127"/>
              </a:rPr>
              <a:t>2</a:t>
            </a:r>
            <a:r>
              <a:rPr lang="en-US" altLang="ko-KR" sz="2000">
                <a:ea typeface="Gulim" pitchFamily="34" charset="-127"/>
              </a:rPr>
              <a:t>)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113" y="1676400"/>
            <a:ext cx="3783012" cy="173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3732213"/>
            <a:ext cx="3681413" cy="171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5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Generalization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628775"/>
            <a:ext cx="4321175" cy="46085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2800">
                <a:ea typeface="Gulim" pitchFamily="34" charset="-127"/>
              </a:rPr>
              <a:t>generalization to rooted trees</a:t>
            </a:r>
          </a:p>
          <a:p>
            <a:pPr lvl="1">
              <a:lnSpc>
                <a:spcPct val="90000"/>
              </a:lnSpc>
            </a:pPr>
            <a:r>
              <a:rPr lang="en-US" altLang="ko-KR" sz="2400">
                <a:ea typeface="Gulim" pitchFamily="34" charset="-127"/>
              </a:rPr>
              <a:t>reasonable drawing</a:t>
            </a:r>
          </a:p>
          <a:p>
            <a:pPr lvl="1">
              <a:lnSpc>
                <a:spcPct val="90000"/>
              </a:lnSpc>
            </a:pPr>
            <a:r>
              <a:rPr lang="en-US" altLang="ko-KR" sz="2400">
                <a:ea typeface="Gulim" pitchFamily="34" charset="-127"/>
              </a:rPr>
              <a:t>root is placed at the average x-coordinates of its children</a:t>
            </a:r>
          </a:p>
          <a:p>
            <a:pPr lvl="1">
              <a:lnSpc>
                <a:spcPct val="90000"/>
              </a:lnSpc>
            </a:pPr>
            <a:r>
              <a:rPr lang="en-US" altLang="ko-KR" sz="2400">
                <a:ea typeface="Gulim" pitchFamily="34" charset="-127"/>
              </a:rPr>
              <a:t>small imbalance problem:</a:t>
            </a:r>
          </a:p>
          <a:p>
            <a:pPr lvl="2">
              <a:lnSpc>
                <a:spcPct val="90000"/>
              </a:lnSpc>
            </a:pPr>
            <a:r>
              <a:rPr lang="en-US" altLang="ko-KR" sz="2000">
                <a:ea typeface="Gulim" pitchFamily="34" charset="-127"/>
              </a:rPr>
              <a:t>The picture show the result when the algorithm works from left to right.</a:t>
            </a:r>
            <a:endParaRPr lang="ko-KR" altLang="ko-KR" sz="2000">
              <a:ea typeface="Gulim" pitchFamily="34" charset="-127"/>
            </a:endParaRPr>
          </a:p>
        </p:txBody>
      </p:sp>
      <p:pic>
        <p:nvPicPr>
          <p:cNvPr id="26628" name="Picture 4" descr="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"/>
          <a:stretch>
            <a:fillRect/>
          </a:stretch>
        </p:blipFill>
        <p:spPr bwMode="auto">
          <a:xfrm>
            <a:off x="5148263" y="1916113"/>
            <a:ext cx="3448050" cy="28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03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Tree Drawing Algorithm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8538" y="1773238"/>
            <a:ext cx="4608512" cy="3937000"/>
          </a:xfrm>
          <a:noFill/>
        </p:spPr>
        <p:txBody>
          <a:bodyPr>
            <a:spAutoFit/>
          </a:bodyPr>
          <a:lstStyle/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ko-KR" sz="3600">
                <a:ea typeface="Gulim" pitchFamily="34" charset="-127"/>
              </a:rPr>
              <a:t>Terminology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ko-KR" sz="3600">
                <a:ea typeface="Gulim" pitchFamily="34" charset="-127"/>
              </a:rPr>
              <a:t>Layered Drawing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ko-KR" sz="3600">
                <a:solidFill>
                  <a:schemeClr val="hlink"/>
                </a:solidFill>
                <a:ea typeface="Gulim" pitchFamily="34" charset="-127"/>
              </a:rPr>
              <a:t>Radial Drawing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ko-KR" sz="3600">
                <a:ea typeface="Gulim" pitchFamily="34" charset="-127"/>
              </a:rPr>
              <a:t>HV-Drawing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ru-RU" sz="3600"/>
              <a:t>Recursive Winding</a:t>
            </a:r>
          </a:p>
        </p:txBody>
      </p:sp>
    </p:spTree>
    <p:extLst>
      <p:ext uri="{BB962C8B-B14F-4D97-AF65-F5344CB8AC3E}">
        <p14:creationId xmlns:p14="http://schemas.microsoft.com/office/powerpoint/2010/main" val="422789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Radial Drawing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762500" cy="4525963"/>
          </a:xfrm>
        </p:spPr>
        <p:txBody>
          <a:bodyPr/>
          <a:lstStyle/>
          <a:p>
            <a:r>
              <a:rPr lang="en-US" altLang="ko-KR" sz="2400">
                <a:ea typeface="Gulim" pitchFamily="34" charset="-127"/>
              </a:rPr>
              <a:t>A variation of layered drawing</a:t>
            </a:r>
          </a:p>
          <a:p>
            <a:r>
              <a:rPr lang="en-US" altLang="ko-KR" sz="2400">
                <a:ea typeface="Gulim" pitchFamily="34" charset="-127"/>
              </a:rPr>
              <a:t>Root at the origin</a:t>
            </a:r>
          </a:p>
          <a:p>
            <a:r>
              <a:rPr lang="en-US" altLang="ko-KR" sz="2400">
                <a:ea typeface="Gulim" pitchFamily="34" charset="-127"/>
              </a:rPr>
              <a:t>Layers are concentric circles centered at the origin</a:t>
            </a:r>
          </a:p>
          <a:p>
            <a:r>
              <a:rPr lang="en-US" altLang="ko-KR" sz="2400">
                <a:ea typeface="Gulim" pitchFamily="34" charset="-127"/>
              </a:rPr>
              <a:t>Usually draw each subtree in an annulus wedge </a:t>
            </a:r>
            <a:r>
              <a:rPr lang="en-US" altLang="ko-KR" sz="2400" i="1">
                <a:solidFill>
                  <a:schemeClr val="hlink"/>
                </a:solidFill>
                <a:ea typeface="Gulim" pitchFamily="34" charset="-127"/>
              </a:rPr>
              <a:t>W</a:t>
            </a:r>
          </a:p>
        </p:txBody>
      </p:sp>
      <p:grpSp>
        <p:nvGrpSpPr>
          <p:cNvPr id="29706" name="Group 10"/>
          <p:cNvGrpSpPr>
            <a:grpSpLocks/>
          </p:cNvGrpSpPr>
          <p:nvPr/>
        </p:nvGrpSpPr>
        <p:grpSpPr bwMode="auto">
          <a:xfrm>
            <a:off x="5546725" y="1844675"/>
            <a:ext cx="2671763" cy="2376488"/>
            <a:chOff x="3494" y="1162"/>
            <a:chExt cx="1683" cy="1497"/>
          </a:xfrm>
        </p:grpSpPr>
        <p:pic>
          <p:nvPicPr>
            <p:cNvPr id="29701" name="Picture 5" descr="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29"/>
            <a:stretch>
              <a:fillRect/>
            </a:stretch>
          </p:blipFill>
          <p:spPr bwMode="auto">
            <a:xfrm>
              <a:off x="3742" y="1162"/>
              <a:ext cx="1435" cy="1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3494" y="1815"/>
              <a:ext cx="771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9705" name="Line 9"/>
            <p:cNvSpPr>
              <a:spLocks noChangeShapeType="1"/>
            </p:cNvSpPr>
            <p:nvPr/>
          </p:nvSpPr>
          <p:spPr bwMode="auto">
            <a:xfrm>
              <a:off x="4589" y="2075"/>
              <a:ext cx="0" cy="56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9950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Wedge Angle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7625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2400">
                <a:ea typeface="Gulim" pitchFamily="34" charset="-127"/>
              </a:rPr>
              <a:t>Choose wedge angle to be proportional to the leave number in the subtree</a:t>
            </a:r>
          </a:p>
          <a:p>
            <a:pPr>
              <a:lnSpc>
                <a:spcPct val="90000"/>
              </a:lnSpc>
            </a:pPr>
            <a:r>
              <a:rPr lang="en-US" altLang="ko-KR" sz="2400">
                <a:ea typeface="Gulim" pitchFamily="34" charset="-127"/>
              </a:rPr>
              <a:t>Problem: edge intersecting with level circle</a:t>
            </a:r>
          </a:p>
          <a:p>
            <a:pPr>
              <a:lnSpc>
                <a:spcPct val="90000"/>
              </a:lnSpc>
            </a:pPr>
            <a:endParaRPr lang="en-US" altLang="ko-KR" sz="2400">
              <a:ea typeface="Gulim" pitchFamily="34" charset="-127"/>
            </a:endParaRPr>
          </a:p>
        </p:txBody>
      </p:sp>
      <p:grpSp>
        <p:nvGrpSpPr>
          <p:cNvPr id="35849" name="Group 9"/>
          <p:cNvGrpSpPr>
            <a:grpSpLocks/>
          </p:cNvGrpSpPr>
          <p:nvPr/>
        </p:nvGrpSpPr>
        <p:grpSpPr bwMode="auto">
          <a:xfrm>
            <a:off x="5940425" y="3860800"/>
            <a:ext cx="2139950" cy="2374900"/>
            <a:chOff x="3664" y="346"/>
            <a:chExt cx="1348" cy="1496"/>
          </a:xfrm>
        </p:grpSpPr>
        <p:pic>
          <p:nvPicPr>
            <p:cNvPr id="35844" name="Picture 4" descr="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74"/>
            <a:stretch>
              <a:fillRect/>
            </a:stretch>
          </p:blipFill>
          <p:spPr bwMode="auto">
            <a:xfrm>
              <a:off x="3664" y="346"/>
              <a:ext cx="1348" cy="1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848" name="Arc 8"/>
            <p:cNvSpPr>
              <a:spLocks/>
            </p:cNvSpPr>
            <p:nvPr/>
          </p:nvSpPr>
          <p:spPr bwMode="auto">
            <a:xfrm flipV="1">
              <a:off x="3808" y="369"/>
              <a:ext cx="1068" cy="1245"/>
            </a:xfrm>
            <a:custGeom>
              <a:avLst/>
              <a:gdLst>
                <a:gd name="G0" fmla="+- 12302 0 0"/>
                <a:gd name="G1" fmla="+- 21600 0 0"/>
                <a:gd name="G2" fmla="+- 21600 0 0"/>
                <a:gd name="T0" fmla="*/ 0 w 33902"/>
                <a:gd name="T1" fmla="*/ 3846 h 40181"/>
                <a:gd name="T2" fmla="*/ 23315 w 33902"/>
                <a:gd name="T3" fmla="*/ 40181 h 40181"/>
                <a:gd name="T4" fmla="*/ 12302 w 33902"/>
                <a:gd name="T5" fmla="*/ 21600 h 40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902" h="40181" fill="none" extrusionOk="0">
                  <a:moveTo>
                    <a:pt x="-1" y="3845"/>
                  </a:moveTo>
                  <a:cubicBezTo>
                    <a:pt x="3613" y="1341"/>
                    <a:pt x="7905" y="-1"/>
                    <a:pt x="12302" y="0"/>
                  </a:cubicBezTo>
                  <a:cubicBezTo>
                    <a:pt x="24231" y="0"/>
                    <a:pt x="33902" y="9670"/>
                    <a:pt x="33902" y="21600"/>
                  </a:cubicBezTo>
                  <a:cubicBezTo>
                    <a:pt x="33902" y="29228"/>
                    <a:pt x="29877" y="36291"/>
                    <a:pt x="23315" y="40181"/>
                  </a:cubicBezTo>
                </a:path>
                <a:path w="33902" h="40181" stroke="0" extrusionOk="0">
                  <a:moveTo>
                    <a:pt x="-1" y="3845"/>
                  </a:moveTo>
                  <a:cubicBezTo>
                    <a:pt x="3613" y="1341"/>
                    <a:pt x="7905" y="-1"/>
                    <a:pt x="12302" y="0"/>
                  </a:cubicBezTo>
                  <a:cubicBezTo>
                    <a:pt x="24231" y="0"/>
                    <a:pt x="33902" y="9670"/>
                    <a:pt x="33902" y="21600"/>
                  </a:cubicBezTo>
                  <a:cubicBezTo>
                    <a:pt x="33902" y="29228"/>
                    <a:pt x="29877" y="36291"/>
                    <a:pt x="23315" y="40181"/>
                  </a:cubicBezTo>
                  <a:lnTo>
                    <a:pt x="12302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pic>
        <p:nvPicPr>
          <p:cNvPr id="35851" name="Picture 11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9"/>
          <a:stretch>
            <a:fillRect/>
          </a:stretch>
        </p:blipFill>
        <p:spPr bwMode="auto">
          <a:xfrm>
            <a:off x="5651500" y="1484313"/>
            <a:ext cx="2278063" cy="237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04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Wedge angle</a:t>
            </a:r>
            <a:endParaRPr lang="en-US" altLang="ru-RU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00213"/>
            <a:ext cx="4186238" cy="46815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200">
                <a:ea typeface="Gulim" pitchFamily="34" charset="-127"/>
              </a:rPr>
              <a:t>To guarantee planarity, define convex subset </a:t>
            </a:r>
            <a:r>
              <a:rPr lang="en-US" altLang="ko-KR" sz="2200" i="1">
                <a:solidFill>
                  <a:schemeClr val="hlink"/>
                </a:solidFill>
                <a:ea typeface="Gulim" pitchFamily="34" charset="-127"/>
              </a:rPr>
              <a:t>F</a:t>
            </a:r>
            <a:r>
              <a:rPr lang="en-US" altLang="ko-KR" sz="2200">
                <a:ea typeface="Gulim" pitchFamily="34" charset="-127"/>
              </a:rPr>
              <a:t> of the wedge.</a:t>
            </a:r>
            <a:endParaRPr lang="en-US" altLang="ru-RU" sz="2200"/>
          </a:p>
          <a:p>
            <a:pPr>
              <a:lnSpc>
                <a:spcPct val="80000"/>
              </a:lnSpc>
            </a:pPr>
            <a:r>
              <a:rPr lang="en-US" altLang="ru-RU" sz="2200"/>
              <a:t>The tangent to circle </a:t>
            </a:r>
            <a:r>
              <a:rPr lang="en-US" altLang="ru-RU" sz="2200" i="1">
                <a:solidFill>
                  <a:schemeClr val="hlink"/>
                </a:solidFill>
              </a:rPr>
              <a:t>c</a:t>
            </a:r>
            <a:r>
              <a:rPr lang="en-US" altLang="ru-RU" sz="2200" i="1" baseline="-25000">
                <a:solidFill>
                  <a:schemeClr val="hlink"/>
                </a:solidFill>
              </a:rPr>
              <a:t>i</a:t>
            </a:r>
            <a:r>
              <a:rPr lang="en-US" altLang="ru-RU" sz="2200"/>
              <a:t> through </a:t>
            </a:r>
            <a:r>
              <a:rPr lang="en-US" altLang="ru-RU" sz="2200" i="1">
                <a:solidFill>
                  <a:schemeClr val="hlink"/>
                </a:solidFill>
              </a:rPr>
              <a:t>v</a:t>
            </a:r>
            <a:r>
              <a:rPr lang="en-US" altLang="ru-RU" sz="2200"/>
              <a:t> meet circle </a:t>
            </a:r>
            <a:r>
              <a:rPr lang="en-US" altLang="ru-RU" sz="2200" i="1">
                <a:solidFill>
                  <a:schemeClr val="hlink"/>
                </a:solidFill>
              </a:rPr>
              <a:t>c</a:t>
            </a:r>
            <a:r>
              <a:rPr lang="en-US" altLang="ru-RU" sz="2200" i="1" baseline="-25000">
                <a:solidFill>
                  <a:schemeClr val="hlink"/>
                </a:solidFill>
              </a:rPr>
              <a:t>i+1</a:t>
            </a:r>
            <a:r>
              <a:rPr lang="en-US" altLang="ru-RU" sz="2200"/>
              <a:t> at </a:t>
            </a:r>
            <a:r>
              <a:rPr lang="en-US" altLang="ru-RU" sz="2200" i="1">
                <a:solidFill>
                  <a:schemeClr val="hlink"/>
                </a:solidFill>
              </a:rPr>
              <a:t>a</a:t>
            </a:r>
            <a:r>
              <a:rPr lang="en-US" altLang="ru-RU" sz="2200"/>
              <a:t> and </a:t>
            </a:r>
            <a:r>
              <a:rPr lang="en-US" altLang="ru-RU" sz="2200" i="1">
                <a:solidFill>
                  <a:schemeClr val="hlink"/>
                </a:solidFill>
              </a:rPr>
              <a:t>b</a:t>
            </a:r>
          </a:p>
          <a:p>
            <a:pPr>
              <a:lnSpc>
                <a:spcPct val="80000"/>
              </a:lnSpc>
            </a:pPr>
            <a:r>
              <a:rPr lang="en-US" altLang="ru-RU" sz="2200"/>
              <a:t>The unbounded region </a:t>
            </a:r>
            <a:r>
              <a:rPr lang="en-US" altLang="ru-RU" sz="2200" i="1">
                <a:solidFill>
                  <a:schemeClr val="hlink"/>
                </a:solidFill>
              </a:rPr>
              <a:t>F</a:t>
            </a:r>
            <a:r>
              <a:rPr lang="en-US" altLang="ru-RU" sz="2200"/>
              <a:t> formed by the line segment </a:t>
            </a:r>
            <a:r>
              <a:rPr lang="en-US" altLang="ru-RU" sz="2200" i="1">
                <a:solidFill>
                  <a:schemeClr val="hlink"/>
                </a:solidFill>
              </a:rPr>
              <a:t>ab</a:t>
            </a:r>
            <a:r>
              <a:rPr lang="en-US" altLang="ru-RU" sz="2200"/>
              <a:t> and the rays from origin through </a:t>
            </a:r>
            <a:r>
              <a:rPr lang="en-US" altLang="ru-RU" sz="2200" i="1">
                <a:solidFill>
                  <a:schemeClr val="hlink"/>
                </a:solidFill>
              </a:rPr>
              <a:t>a</a:t>
            </a:r>
            <a:r>
              <a:rPr lang="en-US" altLang="ru-RU" sz="2200"/>
              <a:t> and </a:t>
            </a:r>
            <a:r>
              <a:rPr lang="en-US" altLang="ru-RU" sz="2200" i="1">
                <a:solidFill>
                  <a:schemeClr val="hlink"/>
                </a:solidFill>
              </a:rPr>
              <a:t>b</a:t>
            </a:r>
            <a:r>
              <a:rPr lang="en-US" altLang="ru-RU" sz="2200"/>
              <a:t> is convex</a:t>
            </a:r>
          </a:p>
          <a:p>
            <a:pPr>
              <a:lnSpc>
                <a:spcPct val="80000"/>
              </a:lnSpc>
            </a:pPr>
            <a:r>
              <a:rPr lang="en-US" altLang="ru-RU" sz="2200"/>
              <a:t>The final wedge angle is the lesser between the angle of </a:t>
            </a:r>
            <a:r>
              <a:rPr lang="en-US" altLang="ru-RU" sz="2200" i="1">
                <a:solidFill>
                  <a:schemeClr val="hlink"/>
                </a:solidFill>
              </a:rPr>
              <a:t>F</a:t>
            </a:r>
            <a:r>
              <a:rPr lang="en-US" altLang="ru-RU" sz="2200"/>
              <a:t> and angle proportional to number of leaves.</a:t>
            </a:r>
          </a:p>
        </p:txBody>
      </p:sp>
      <p:grpSp>
        <p:nvGrpSpPr>
          <p:cNvPr id="40972" name="Group 12"/>
          <p:cNvGrpSpPr>
            <a:grpSpLocks/>
          </p:cNvGrpSpPr>
          <p:nvPr/>
        </p:nvGrpSpPr>
        <p:grpSpPr bwMode="auto">
          <a:xfrm>
            <a:off x="5229225" y="1804988"/>
            <a:ext cx="2740025" cy="2632075"/>
            <a:chOff x="3294" y="1137"/>
            <a:chExt cx="1726" cy="1658"/>
          </a:xfrm>
        </p:grpSpPr>
        <p:pic>
          <p:nvPicPr>
            <p:cNvPr id="40968" name="Picture 8" descr="1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" y="1137"/>
              <a:ext cx="1596" cy="1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969" name="Text Box 9"/>
            <p:cNvSpPr txBox="1">
              <a:spLocks noChangeArrowheads="1"/>
            </p:cNvSpPr>
            <p:nvPr/>
          </p:nvSpPr>
          <p:spPr bwMode="auto">
            <a:xfrm>
              <a:off x="4538" y="1706"/>
              <a:ext cx="1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200" b="1" i="1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40970" name="Text Box 10"/>
            <p:cNvSpPr txBox="1">
              <a:spLocks noChangeArrowheads="1"/>
            </p:cNvSpPr>
            <p:nvPr/>
          </p:nvSpPr>
          <p:spPr bwMode="auto">
            <a:xfrm>
              <a:off x="3424" y="2305"/>
              <a:ext cx="17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200" b="1" i="1">
                  <a:latin typeface="Times New Roman" pitchFamily="18" charset="0"/>
                </a:rPr>
                <a:t>c</a:t>
              </a:r>
              <a:r>
                <a:rPr lang="en-US" altLang="ru-RU" sz="1200" b="1" i="1" baseline="-25000"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40971" name="Text Box 11"/>
            <p:cNvSpPr txBox="1">
              <a:spLocks noChangeArrowheads="1"/>
            </p:cNvSpPr>
            <p:nvPr/>
          </p:nvSpPr>
          <p:spPr bwMode="auto">
            <a:xfrm>
              <a:off x="3294" y="2432"/>
              <a:ext cx="24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000" b="1" i="1">
                  <a:latin typeface="Times New Roman" pitchFamily="18" charset="0"/>
                </a:rPr>
                <a:t>C</a:t>
              </a:r>
              <a:r>
                <a:rPr lang="en-US" altLang="ru-RU" sz="1000" b="1" i="1" baseline="-25000">
                  <a:latin typeface="Times New Roman" pitchFamily="18" charset="0"/>
                </a:rPr>
                <a:t>i+1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430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Time and Area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341438"/>
            <a:ext cx="4038600" cy="49577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ru-RU" sz="2000"/>
              <a:t>Time: </a:t>
            </a:r>
          </a:p>
          <a:p>
            <a:pPr lvl="1">
              <a:lnSpc>
                <a:spcPct val="80000"/>
              </a:lnSpc>
            </a:pPr>
            <a:r>
              <a:rPr lang="en-US" altLang="ru-RU" sz="1800"/>
              <a:t>Linear</a:t>
            </a:r>
          </a:p>
          <a:p>
            <a:pPr>
              <a:lnSpc>
                <a:spcPct val="80000"/>
              </a:lnSpc>
            </a:pPr>
            <a:r>
              <a:rPr lang="en-US" altLang="ru-RU" sz="2000"/>
              <a:t>Area</a:t>
            </a:r>
          </a:p>
          <a:p>
            <a:pPr lvl="1">
              <a:lnSpc>
                <a:spcPct val="80000"/>
              </a:lnSpc>
            </a:pPr>
            <a:r>
              <a:rPr lang="en-US" altLang="ru-RU" sz="1800"/>
              <a:t>Polynomial</a:t>
            </a:r>
          </a:p>
          <a:p>
            <a:pPr lvl="1">
              <a:lnSpc>
                <a:spcPct val="80000"/>
              </a:lnSpc>
            </a:pPr>
            <a:r>
              <a:rPr lang="en-US" altLang="ru-RU" sz="1800"/>
              <a:t>Equal distance between circles</a:t>
            </a:r>
          </a:p>
          <a:p>
            <a:pPr lvl="1">
              <a:lnSpc>
                <a:spcPct val="80000"/>
              </a:lnSpc>
            </a:pPr>
            <a:r>
              <a:rPr lang="en-US" altLang="ru-RU" sz="1800"/>
              <a:t>Tree height: </a:t>
            </a:r>
            <a:r>
              <a:rPr lang="en-US" altLang="ru-RU" sz="1800" i="1">
                <a:solidFill>
                  <a:schemeClr val="hlink"/>
                </a:solidFill>
              </a:rPr>
              <a:t>h</a:t>
            </a:r>
          </a:p>
          <a:p>
            <a:pPr lvl="1">
              <a:lnSpc>
                <a:spcPct val="80000"/>
              </a:lnSpc>
            </a:pPr>
            <a:r>
              <a:rPr lang="en-US" altLang="ru-RU" sz="1800"/>
              <a:t>Maximum child number: </a:t>
            </a:r>
            <a:r>
              <a:rPr lang="en-US" altLang="ru-RU" sz="1800" i="1">
                <a:solidFill>
                  <a:schemeClr val="hlink"/>
                </a:solidFill>
              </a:rPr>
              <a:t>d</a:t>
            </a:r>
            <a:r>
              <a:rPr lang="en-US" altLang="ru-RU" sz="1800" i="1" baseline="-25000">
                <a:solidFill>
                  <a:schemeClr val="hlink"/>
                </a:solidFill>
              </a:rPr>
              <a:t>M</a:t>
            </a:r>
          </a:p>
          <a:p>
            <a:pPr lvl="1">
              <a:lnSpc>
                <a:spcPct val="80000"/>
              </a:lnSpc>
            </a:pPr>
            <a:r>
              <a:rPr lang="en-US" altLang="ru-RU" sz="1800"/>
              <a:t>Area: </a:t>
            </a:r>
          </a:p>
          <a:p>
            <a:pPr lvl="2">
              <a:lnSpc>
                <a:spcPct val="80000"/>
              </a:lnSpc>
            </a:pPr>
            <a:r>
              <a:rPr lang="en-US" altLang="ru-RU" sz="1600" i="1">
                <a:solidFill>
                  <a:schemeClr val="hlink"/>
                </a:solidFill>
              </a:rPr>
              <a:t>O(h</a:t>
            </a:r>
            <a:r>
              <a:rPr lang="en-US" altLang="ru-RU" sz="1600" i="1" baseline="30000">
                <a:solidFill>
                  <a:schemeClr val="hlink"/>
                </a:solidFill>
              </a:rPr>
              <a:t>2</a:t>
            </a:r>
            <a:r>
              <a:rPr lang="en-US" altLang="ru-RU" sz="1600" i="1">
                <a:solidFill>
                  <a:schemeClr val="hlink"/>
                </a:solidFill>
              </a:rPr>
              <a:t>d</a:t>
            </a:r>
            <a:r>
              <a:rPr lang="en-US" altLang="ru-RU" sz="1600" i="1" baseline="-25000">
                <a:solidFill>
                  <a:schemeClr val="hlink"/>
                </a:solidFill>
              </a:rPr>
              <a:t>M</a:t>
            </a:r>
            <a:r>
              <a:rPr lang="en-US" altLang="ru-RU" sz="1600" i="1" baseline="30000">
                <a:solidFill>
                  <a:schemeClr val="hlink"/>
                </a:solidFill>
              </a:rPr>
              <a:t>2</a:t>
            </a:r>
            <a:r>
              <a:rPr lang="en-US" altLang="ru-RU" sz="1600" i="1">
                <a:solidFill>
                  <a:schemeClr val="hlink"/>
                </a:solidFill>
              </a:rPr>
              <a:t>)</a:t>
            </a:r>
          </a:p>
          <a:p>
            <a:pPr lvl="2">
              <a:lnSpc>
                <a:spcPct val="80000"/>
              </a:lnSpc>
            </a:pPr>
            <a:r>
              <a:rPr lang="en-US" altLang="ru-RU" sz="1600"/>
              <a:t>First circle has perimeter as least</a:t>
            </a:r>
            <a:r>
              <a:rPr lang="en-US" altLang="ru-RU" sz="1600" i="1"/>
              <a:t> </a:t>
            </a:r>
            <a:r>
              <a:rPr lang="en-US" altLang="ru-RU" sz="1600" i="1">
                <a:solidFill>
                  <a:schemeClr val="hlink"/>
                </a:solidFill>
              </a:rPr>
              <a:t>d</a:t>
            </a:r>
            <a:r>
              <a:rPr lang="en-US" altLang="ru-RU" sz="1600" i="1" baseline="-25000">
                <a:solidFill>
                  <a:schemeClr val="hlink"/>
                </a:solidFill>
              </a:rPr>
              <a:t>M </a:t>
            </a:r>
            <a:r>
              <a:rPr lang="en-US" altLang="ru-RU" sz="1600"/>
              <a:t>(minimum distance between two vertices is 1)</a:t>
            </a:r>
          </a:p>
          <a:p>
            <a:pPr lvl="2">
              <a:lnSpc>
                <a:spcPct val="80000"/>
              </a:lnSpc>
            </a:pPr>
            <a:r>
              <a:rPr lang="en-US" altLang="ru-RU" sz="1600"/>
              <a:t>It’s radius is </a:t>
            </a:r>
            <a:r>
              <a:rPr lang="en-US" altLang="ru-RU" sz="1600" i="1">
                <a:solidFill>
                  <a:schemeClr val="hlink"/>
                </a:solidFill>
              </a:rPr>
              <a:t>O(d</a:t>
            </a:r>
            <a:r>
              <a:rPr lang="en-US" altLang="ru-RU" sz="1600" i="1" baseline="-25000">
                <a:solidFill>
                  <a:schemeClr val="hlink"/>
                </a:solidFill>
              </a:rPr>
              <a:t>M</a:t>
            </a:r>
            <a:r>
              <a:rPr lang="en-US" altLang="ru-RU" sz="1600" i="1">
                <a:solidFill>
                  <a:schemeClr val="hlink"/>
                </a:solidFill>
              </a:rPr>
              <a:t>)</a:t>
            </a:r>
          </a:p>
          <a:p>
            <a:pPr lvl="2">
              <a:lnSpc>
                <a:spcPct val="80000"/>
              </a:lnSpc>
            </a:pPr>
            <a:r>
              <a:rPr lang="en-US" altLang="ru-RU" sz="1600"/>
              <a:t>The radius of final circle is </a:t>
            </a:r>
            <a:r>
              <a:rPr lang="en-US" altLang="ru-RU" sz="1600" i="1">
                <a:solidFill>
                  <a:schemeClr val="hlink"/>
                </a:solidFill>
              </a:rPr>
              <a:t>O(hd</a:t>
            </a:r>
            <a:r>
              <a:rPr lang="en-US" altLang="ru-RU" sz="1600" i="1" baseline="-25000">
                <a:solidFill>
                  <a:schemeClr val="hlink"/>
                </a:solidFill>
              </a:rPr>
              <a:t>M</a:t>
            </a:r>
            <a:r>
              <a:rPr lang="en-US" altLang="ru-RU" sz="1600" i="1">
                <a:solidFill>
                  <a:schemeClr val="hlink"/>
                </a:solidFill>
              </a:rPr>
              <a:t>)</a:t>
            </a:r>
            <a:endParaRPr lang="en-US" altLang="ru-RU" sz="1600" i="1"/>
          </a:p>
        </p:txBody>
      </p:sp>
      <p:grpSp>
        <p:nvGrpSpPr>
          <p:cNvPr id="43049" name="Group 41"/>
          <p:cNvGrpSpPr>
            <a:grpSpLocks/>
          </p:cNvGrpSpPr>
          <p:nvPr/>
        </p:nvGrpSpPr>
        <p:grpSpPr bwMode="auto">
          <a:xfrm>
            <a:off x="4572000" y="1700213"/>
            <a:ext cx="4105275" cy="4105275"/>
            <a:chOff x="2925" y="1017"/>
            <a:chExt cx="2586" cy="2586"/>
          </a:xfrm>
        </p:grpSpPr>
        <p:sp>
          <p:nvSpPr>
            <p:cNvPr id="43013" name="Oval 5"/>
            <p:cNvSpPr>
              <a:spLocks noChangeArrowheads="1"/>
            </p:cNvSpPr>
            <p:nvPr/>
          </p:nvSpPr>
          <p:spPr bwMode="auto">
            <a:xfrm>
              <a:off x="4033" y="2043"/>
              <a:ext cx="453" cy="45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3014" name="Oval 6"/>
            <p:cNvSpPr>
              <a:spLocks noChangeAspect="1" noChangeArrowheads="1"/>
            </p:cNvSpPr>
            <p:nvPr/>
          </p:nvSpPr>
          <p:spPr bwMode="auto">
            <a:xfrm>
              <a:off x="3806" y="1816"/>
              <a:ext cx="907" cy="90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3015" name="Oval 7"/>
            <p:cNvSpPr>
              <a:spLocks noChangeAspect="1" noChangeArrowheads="1"/>
            </p:cNvSpPr>
            <p:nvPr/>
          </p:nvSpPr>
          <p:spPr bwMode="auto">
            <a:xfrm>
              <a:off x="3579" y="1598"/>
              <a:ext cx="1360" cy="13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3016" name="Oval 8"/>
            <p:cNvSpPr>
              <a:spLocks noChangeAspect="1" noChangeArrowheads="1"/>
            </p:cNvSpPr>
            <p:nvPr/>
          </p:nvSpPr>
          <p:spPr bwMode="auto">
            <a:xfrm>
              <a:off x="3352" y="1353"/>
              <a:ext cx="1814" cy="181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3017" name="Line 9"/>
            <p:cNvSpPr>
              <a:spLocks noChangeShapeType="1"/>
            </p:cNvSpPr>
            <p:nvPr/>
          </p:nvSpPr>
          <p:spPr bwMode="auto">
            <a:xfrm>
              <a:off x="2925" y="2251"/>
              <a:ext cx="25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3018" name="Oval 10"/>
            <p:cNvSpPr>
              <a:spLocks noChangeAspect="1" noChangeArrowheads="1"/>
            </p:cNvSpPr>
            <p:nvPr/>
          </p:nvSpPr>
          <p:spPr bwMode="auto">
            <a:xfrm>
              <a:off x="3309" y="2219"/>
              <a:ext cx="70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3019" name="Oval 11"/>
            <p:cNvSpPr>
              <a:spLocks noChangeAspect="1" noChangeArrowheads="1"/>
            </p:cNvSpPr>
            <p:nvPr/>
          </p:nvSpPr>
          <p:spPr bwMode="auto">
            <a:xfrm>
              <a:off x="3545" y="2229"/>
              <a:ext cx="70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3020" name="Oval 12"/>
            <p:cNvSpPr>
              <a:spLocks noChangeAspect="1" noChangeArrowheads="1"/>
            </p:cNvSpPr>
            <p:nvPr/>
          </p:nvSpPr>
          <p:spPr bwMode="auto">
            <a:xfrm>
              <a:off x="3781" y="2227"/>
              <a:ext cx="70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3021" name="Oval 13"/>
            <p:cNvSpPr>
              <a:spLocks noChangeAspect="1" noChangeArrowheads="1"/>
            </p:cNvSpPr>
            <p:nvPr/>
          </p:nvSpPr>
          <p:spPr bwMode="auto">
            <a:xfrm>
              <a:off x="4005" y="2223"/>
              <a:ext cx="70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3022" name="Oval 14"/>
            <p:cNvSpPr>
              <a:spLocks noChangeAspect="1" noChangeArrowheads="1"/>
            </p:cNvSpPr>
            <p:nvPr/>
          </p:nvSpPr>
          <p:spPr bwMode="auto">
            <a:xfrm>
              <a:off x="4427" y="2223"/>
              <a:ext cx="70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3023" name="Oval 15"/>
            <p:cNvSpPr>
              <a:spLocks noChangeAspect="1" noChangeArrowheads="1"/>
            </p:cNvSpPr>
            <p:nvPr/>
          </p:nvSpPr>
          <p:spPr bwMode="auto">
            <a:xfrm>
              <a:off x="4663" y="2233"/>
              <a:ext cx="70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3024" name="Oval 16"/>
            <p:cNvSpPr>
              <a:spLocks noChangeAspect="1" noChangeArrowheads="1"/>
            </p:cNvSpPr>
            <p:nvPr/>
          </p:nvSpPr>
          <p:spPr bwMode="auto">
            <a:xfrm>
              <a:off x="4899" y="2231"/>
              <a:ext cx="70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3025" name="Oval 17"/>
            <p:cNvSpPr>
              <a:spLocks noChangeAspect="1" noChangeArrowheads="1"/>
            </p:cNvSpPr>
            <p:nvPr/>
          </p:nvSpPr>
          <p:spPr bwMode="auto">
            <a:xfrm>
              <a:off x="5123" y="2227"/>
              <a:ext cx="70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43045" name="Group 37"/>
            <p:cNvGrpSpPr>
              <a:grpSpLocks/>
            </p:cNvGrpSpPr>
            <p:nvPr/>
          </p:nvGrpSpPr>
          <p:grpSpPr bwMode="auto">
            <a:xfrm rot="-5400000">
              <a:off x="2970" y="2269"/>
              <a:ext cx="2586" cy="82"/>
              <a:chOff x="3061" y="2355"/>
              <a:chExt cx="2586" cy="82"/>
            </a:xfrm>
          </p:grpSpPr>
          <p:sp>
            <p:nvSpPr>
              <p:cNvPr id="43036" name="Line 28"/>
              <p:cNvSpPr>
                <a:spLocks noChangeShapeType="1"/>
              </p:cNvSpPr>
              <p:nvPr/>
            </p:nvSpPr>
            <p:spPr bwMode="auto">
              <a:xfrm>
                <a:off x="3061" y="2387"/>
                <a:ext cx="258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3037" name="Oval 29"/>
              <p:cNvSpPr>
                <a:spLocks noChangeAspect="1" noChangeArrowheads="1"/>
              </p:cNvSpPr>
              <p:nvPr/>
            </p:nvSpPr>
            <p:spPr bwMode="auto">
              <a:xfrm>
                <a:off x="3445" y="2355"/>
                <a:ext cx="70" cy="6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43038" name="Oval 30"/>
              <p:cNvSpPr>
                <a:spLocks noChangeAspect="1" noChangeArrowheads="1"/>
              </p:cNvSpPr>
              <p:nvPr/>
            </p:nvSpPr>
            <p:spPr bwMode="auto">
              <a:xfrm>
                <a:off x="3681" y="2365"/>
                <a:ext cx="70" cy="6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43039" name="Oval 31"/>
              <p:cNvSpPr>
                <a:spLocks noChangeAspect="1" noChangeArrowheads="1"/>
              </p:cNvSpPr>
              <p:nvPr/>
            </p:nvSpPr>
            <p:spPr bwMode="auto">
              <a:xfrm>
                <a:off x="3917" y="2363"/>
                <a:ext cx="70" cy="6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43040" name="Oval 32"/>
              <p:cNvSpPr>
                <a:spLocks noChangeAspect="1" noChangeArrowheads="1"/>
              </p:cNvSpPr>
              <p:nvPr/>
            </p:nvSpPr>
            <p:spPr bwMode="auto">
              <a:xfrm>
                <a:off x="4141" y="2359"/>
                <a:ext cx="70" cy="6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43041" name="Oval 33"/>
              <p:cNvSpPr>
                <a:spLocks noChangeAspect="1" noChangeArrowheads="1"/>
              </p:cNvSpPr>
              <p:nvPr/>
            </p:nvSpPr>
            <p:spPr bwMode="auto">
              <a:xfrm>
                <a:off x="4563" y="2359"/>
                <a:ext cx="70" cy="6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43042" name="Oval 34"/>
              <p:cNvSpPr>
                <a:spLocks noChangeAspect="1" noChangeArrowheads="1"/>
              </p:cNvSpPr>
              <p:nvPr/>
            </p:nvSpPr>
            <p:spPr bwMode="auto">
              <a:xfrm>
                <a:off x="4799" y="2369"/>
                <a:ext cx="70" cy="6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43043" name="Oval 35"/>
              <p:cNvSpPr>
                <a:spLocks noChangeAspect="1" noChangeArrowheads="1"/>
              </p:cNvSpPr>
              <p:nvPr/>
            </p:nvSpPr>
            <p:spPr bwMode="auto">
              <a:xfrm>
                <a:off x="5035" y="2367"/>
                <a:ext cx="70" cy="6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43044" name="Oval 36"/>
              <p:cNvSpPr>
                <a:spLocks noChangeAspect="1" noChangeArrowheads="1"/>
              </p:cNvSpPr>
              <p:nvPr/>
            </p:nvSpPr>
            <p:spPr bwMode="auto">
              <a:xfrm>
                <a:off x="5259" y="2363"/>
                <a:ext cx="70" cy="6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sp>
          <p:nvSpPr>
            <p:cNvPr id="43047" name="Line 39"/>
            <p:cNvSpPr>
              <a:spLocks noChangeShapeType="1"/>
            </p:cNvSpPr>
            <p:nvPr/>
          </p:nvSpPr>
          <p:spPr bwMode="auto">
            <a:xfrm flipV="1">
              <a:off x="4096" y="2106"/>
              <a:ext cx="317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3048" name="Line 40"/>
            <p:cNvSpPr>
              <a:spLocks noChangeShapeType="1"/>
            </p:cNvSpPr>
            <p:nvPr/>
          </p:nvSpPr>
          <p:spPr bwMode="auto">
            <a:xfrm rot="16200000" flipV="1">
              <a:off x="4096" y="2106"/>
              <a:ext cx="317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0151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5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467600" cy="792163"/>
          </a:xfrm>
        </p:spPr>
        <p:txBody>
          <a:bodyPr/>
          <a:lstStyle/>
          <a:p>
            <a:r>
              <a:rPr lang="ru-RU" altLang="ru-RU" sz="3200" b="1" dirty="0">
                <a:latin typeface="+mn-lt"/>
              </a:rPr>
              <a:t>Какие бывают </a:t>
            </a:r>
            <a:r>
              <a:rPr lang="ru-RU" altLang="ru-RU" sz="3200" b="1" dirty="0" smtClean="0">
                <a:latin typeface="+mn-lt"/>
              </a:rPr>
              <a:t>деревья?	</a:t>
            </a:r>
            <a:endParaRPr lang="en-US" altLang="ru-RU" sz="3200" b="1" dirty="0">
              <a:latin typeface="+mn-lt"/>
            </a:endParaRPr>
          </a:p>
        </p:txBody>
      </p:sp>
      <p:pic>
        <p:nvPicPr>
          <p:cNvPr id="4103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0"/>
          <a:stretch>
            <a:fillRect/>
          </a:stretch>
        </p:blipFill>
        <p:spPr>
          <a:xfrm>
            <a:off x="457200" y="2362200"/>
            <a:ext cx="3595688" cy="3238500"/>
          </a:xfrm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/>
          <a:stretch>
            <a:fillRect/>
          </a:stretch>
        </p:blipFill>
        <p:spPr bwMode="auto">
          <a:xfrm>
            <a:off x="4494213" y="2590800"/>
            <a:ext cx="4556125" cy="2668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457200" y="1066800"/>
            <a:ext cx="35814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 altLang="ru-RU" sz="2000"/>
              <a:t>Укорененное дерево (rooted tree)</a:t>
            </a:r>
            <a:br>
              <a:rPr lang="ru-RU" altLang="ru-RU" sz="2000"/>
            </a:br>
            <a:r>
              <a:rPr lang="ru-RU" altLang="ru-RU" sz="2000"/>
              <a:t>отражает направление эволюции</a:t>
            </a: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4299570" y="1066800"/>
            <a:ext cx="46482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 altLang="ru-RU" sz="2000"/>
              <a:t>Неукорененное (бескорневое) дерево</a:t>
            </a:r>
            <a:br>
              <a:rPr lang="ru-RU" altLang="ru-RU" sz="2000"/>
            </a:br>
            <a:r>
              <a:rPr lang="ru-RU" altLang="ru-RU" sz="2000"/>
              <a:t>(unrooted tree) показывает </a:t>
            </a:r>
          </a:p>
          <a:p>
            <a:pPr algn="ctr"/>
            <a:r>
              <a:rPr lang="ru-RU" altLang="ru-RU" sz="2000"/>
              <a:t>только связи между узлами</a:t>
            </a:r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auto">
          <a:xfrm>
            <a:off x="609600" y="2819400"/>
            <a:ext cx="0" cy="2514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4108" name="Line 12"/>
          <p:cNvSpPr>
            <a:spLocks noChangeShapeType="1"/>
          </p:cNvSpPr>
          <p:nvPr/>
        </p:nvSpPr>
        <p:spPr bwMode="auto">
          <a:xfrm>
            <a:off x="2209800" y="30480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4109" name="Line 13"/>
          <p:cNvSpPr>
            <a:spLocks noChangeShapeType="1"/>
          </p:cNvSpPr>
          <p:nvPr/>
        </p:nvSpPr>
        <p:spPr bwMode="auto">
          <a:xfrm flipH="1">
            <a:off x="2438400" y="35052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4110" name="Line 14"/>
          <p:cNvSpPr>
            <a:spLocks noChangeShapeType="1"/>
          </p:cNvSpPr>
          <p:nvPr/>
        </p:nvSpPr>
        <p:spPr bwMode="auto">
          <a:xfrm flipH="1">
            <a:off x="2057400" y="4191000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4111" name="Rectangle 15"/>
          <p:cNvSpPr>
            <a:spLocks noChangeArrowheads="1"/>
          </p:cNvSpPr>
          <p:nvPr/>
        </p:nvSpPr>
        <p:spPr bwMode="auto">
          <a:xfrm>
            <a:off x="609600" y="24384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 altLang="ru-RU"/>
              <a:t>Время</a:t>
            </a:r>
          </a:p>
        </p:txBody>
      </p:sp>
      <p:sp>
        <p:nvSpPr>
          <p:cNvPr id="4112" name="Rectangle 16"/>
          <p:cNvSpPr>
            <a:spLocks noChangeArrowheads="1"/>
          </p:cNvSpPr>
          <p:nvPr/>
        </p:nvSpPr>
        <p:spPr bwMode="auto">
          <a:xfrm>
            <a:off x="228600" y="5562600"/>
            <a:ext cx="4419600" cy="990600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ru-RU" altLang="ru-RU" sz="1600" dirty="0"/>
              <a:t>Если число листьев равно </a:t>
            </a:r>
            <a:r>
              <a:rPr lang="en-US" altLang="ru-RU" sz="1600" dirty="0"/>
              <a:t>n</a:t>
            </a:r>
            <a:r>
              <a:rPr lang="ru-RU" altLang="ru-RU" sz="1600" dirty="0"/>
              <a:t>, существует (2</a:t>
            </a:r>
            <a:r>
              <a:rPr lang="en-US" altLang="ru-RU" sz="1600" dirty="0"/>
              <a:t>n</a:t>
            </a:r>
            <a:r>
              <a:rPr lang="ru-RU" altLang="ru-RU" sz="1600" dirty="0"/>
              <a:t>-3)!!</a:t>
            </a:r>
          </a:p>
          <a:p>
            <a:r>
              <a:rPr lang="ru-RU" altLang="ru-RU" sz="1600" dirty="0"/>
              <a:t>разных бинарных укоренных деревьев.</a:t>
            </a:r>
          </a:p>
          <a:p>
            <a:r>
              <a:rPr lang="ru-RU" altLang="ru-RU" sz="1600" dirty="0"/>
              <a:t>По определению, (2</a:t>
            </a:r>
            <a:r>
              <a:rPr lang="en-US" altLang="ru-RU" sz="1600" dirty="0"/>
              <a:t>n</a:t>
            </a:r>
            <a:r>
              <a:rPr lang="ru-RU" altLang="ru-RU" sz="1600" dirty="0"/>
              <a:t>-3)!! = 1·3 ·... ·(2n-3) </a:t>
            </a:r>
          </a:p>
        </p:txBody>
      </p:sp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4876800" y="5638800"/>
            <a:ext cx="4038600" cy="914400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ru-RU" altLang="ru-RU" sz="1600" dirty="0"/>
              <a:t>Существует (2</a:t>
            </a:r>
            <a:r>
              <a:rPr lang="en-US" altLang="ru-RU" sz="1600" dirty="0"/>
              <a:t>n</a:t>
            </a:r>
            <a:r>
              <a:rPr lang="ru-RU" altLang="ru-RU" sz="1600" dirty="0"/>
              <a:t>-5)!!  разных </a:t>
            </a:r>
            <a:r>
              <a:rPr lang="ru-RU" altLang="ru-RU" sz="1600" dirty="0" err="1"/>
              <a:t>бескорневых</a:t>
            </a:r>
            <a:r>
              <a:rPr lang="ru-RU" altLang="ru-RU" sz="1600" dirty="0"/>
              <a:t> </a:t>
            </a:r>
          </a:p>
          <a:p>
            <a:r>
              <a:rPr lang="ru-RU" altLang="ru-RU" sz="1600" dirty="0"/>
              <a:t>            деревьев с </a:t>
            </a:r>
            <a:r>
              <a:rPr lang="en-US" altLang="ru-RU" sz="1600" dirty="0"/>
              <a:t>n</a:t>
            </a:r>
            <a:r>
              <a:rPr lang="ru-RU" altLang="ru-RU" sz="1600" dirty="0"/>
              <a:t> листьями</a:t>
            </a:r>
          </a:p>
        </p:txBody>
      </p:sp>
    </p:spTree>
    <p:extLst>
      <p:ext uri="{BB962C8B-B14F-4D97-AF65-F5344CB8AC3E}">
        <p14:creationId xmlns:p14="http://schemas.microsoft.com/office/powerpoint/2010/main" val="129306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Radial Drawing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1988" y="1676400"/>
            <a:ext cx="7772400" cy="42735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800">
                <a:ea typeface="Gulim" pitchFamily="34" charset="-127"/>
              </a:rPr>
              <a:t>Used for free trees (tree without a root)</a:t>
            </a:r>
          </a:p>
          <a:p>
            <a:pPr lvl="1">
              <a:lnSpc>
                <a:spcPct val="80000"/>
              </a:lnSpc>
            </a:pPr>
            <a:r>
              <a:rPr lang="en-US" altLang="ko-KR" sz="2400">
                <a:ea typeface="Gulim" pitchFamily="34" charset="-127"/>
              </a:rPr>
              <a:t>Select a root minimize tree height</a:t>
            </a:r>
          </a:p>
          <a:p>
            <a:pPr lvl="1">
              <a:lnSpc>
                <a:spcPct val="80000"/>
              </a:lnSpc>
            </a:pPr>
            <a:r>
              <a:rPr lang="en-US" altLang="ko-KR" sz="2400">
                <a:ea typeface="Gulim" pitchFamily="34" charset="-127"/>
              </a:rPr>
              <a:t>Can be found in linear time using simple recursive leaf pruning algorithm</a:t>
            </a:r>
          </a:p>
          <a:p>
            <a:pPr lvl="1">
              <a:lnSpc>
                <a:spcPct val="80000"/>
              </a:lnSpc>
            </a:pPr>
            <a:r>
              <a:rPr lang="en-US" altLang="ko-KR" sz="2400">
                <a:ea typeface="Gulim" pitchFamily="34" charset="-127"/>
              </a:rPr>
              <a:t>One or two centers</a:t>
            </a:r>
          </a:p>
          <a:p>
            <a:pPr>
              <a:lnSpc>
                <a:spcPct val="80000"/>
              </a:lnSpc>
            </a:pPr>
            <a:r>
              <a:rPr lang="en-US" altLang="ko-KR" sz="2800">
                <a:ea typeface="Gulim" pitchFamily="34" charset="-127"/>
              </a:rPr>
              <a:t>Variations: </a:t>
            </a:r>
          </a:p>
          <a:p>
            <a:pPr lvl="1">
              <a:lnSpc>
                <a:spcPct val="80000"/>
              </a:lnSpc>
            </a:pPr>
            <a:r>
              <a:rPr lang="en-US" altLang="ko-KR" sz="2400">
                <a:ea typeface="Gulim" pitchFamily="34" charset="-127"/>
              </a:rPr>
              <a:t>choice of root, </a:t>
            </a:r>
          </a:p>
          <a:p>
            <a:pPr lvl="1">
              <a:lnSpc>
                <a:spcPct val="80000"/>
              </a:lnSpc>
            </a:pPr>
            <a:r>
              <a:rPr lang="en-US" altLang="ko-KR" sz="2400">
                <a:ea typeface="Gulim" pitchFamily="34" charset="-127"/>
              </a:rPr>
              <a:t>radii of the circles,</a:t>
            </a:r>
          </a:p>
          <a:p>
            <a:pPr lvl="1">
              <a:lnSpc>
                <a:spcPct val="80000"/>
              </a:lnSpc>
            </a:pPr>
            <a:r>
              <a:rPr lang="en-US" altLang="ko-KR" sz="2400">
                <a:ea typeface="Gulim" pitchFamily="34" charset="-127"/>
              </a:rPr>
              <a:t>how to determine the wedge angle</a:t>
            </a:r>
          </a:p>
        </p:txBody>
      </p:sp>
    </p:spTree>
    <p:extLst>
      <p:ext uri="{BB962C8B-B14F-4D97-AF65-F5344CB8AC3E}">
        <p14:creationId xmlns:p14="http://schemas.microsoft.com/office/powerpoint/2010/main" val="312269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Tree Drawing Algorithm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8538" y="1773238"/>
            <a:ext cx="4608512" cy="3937000"/>
          </a:xfrm>
          <a:noFill/>
        </p:spPr>
        <p:txBody>
          <a:bodyPr>
            <a:spAutoFit/>
          </a:bodyPr>
          <a:lstStyle/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ko-KR" sz="3600">
                <a:ea typeface="Gulim" pitchFamily="34" charset="-127"/>
              </a:rPr>
              <a:t>Terminology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ko-KR" sz="3600">
                <a:ea typeface="Gulim" pitchFamily="34" charset="-127"/>
              </a:rPr>
              <a:t>Layered Drawing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ko-KR" sz="3600">
                <a:ea typeface="Gulim" pitchFamily="34" charset="-127"/>
              </a:rPr>
              <a:t>Radial Drawing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ko-KR" sz="3600">
                <a:solidFill>
                  <a:schemeClr val="hlink"/>
                </a:solidFill>
                <a:ea typeface="Gulim" pitchFamily="34" charset="-127"/>
              </a:rPr>
              <a:t>HV-Drawing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ru-RU" sz="3600"/>
              <a:t>Recursive Winding</a:t>
            </a:r>
          </a:p>
        </p:txBody>
      </p:sp>
    </p:spTree>
    <p:extLst>
      <p:ext uri="{BB962C8B-B14F-4D97-AF65-F5344CB8AC3E}">
        <p14:creationId xmlns:p14="http://schemas.microsoft.com/office/powerpoint/2010/main" val="309358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HV-Drawing – Binary Tree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92250"/>
            <a:ext cx="4752975" cy="49339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400">
                <a:ea typeface="Gulim" pitchFamily="34" charset="-127"/>
              </a:rPr>
              <a:t>HV-drawing of a binary tree </a:t>
            </a:r>
            <a:r>
              <a:rPr lang="en-US" altLang="ko-KR" sz="2400" i="1">
                <a:solidFill>
                  <a:schemeClr val="hlink"/>
                </a:solidFill>
                <a:ea typeface="Gulim" pitchFamily="34" charset="-127"/>
              </a:rPr>
              <a:t>T</a:t>
            </a:r>
            <a:r>
              <a:rPr lang="en-US" altLang="ko-KR" sz="2400">
                <a:ea typeface="Gulim" pitchFamily="34" charset="-127"/>
              </a:rPr>
              <a:t>: straight-line grid drawing such that for each vertex </a:t>
            </a:r>
            <a:r>
              <a:rPr lang="en-US" altLang="ko-KR" sz="2400" i="1">
                <a:solidFill>
                  <a:schemeClr val="hlink"/>
                </a:solidFill>
                <a:ea typeface="Gulim" pitchFamily="34" charset="-127"/>
              </a:rPr>
              <a:t>u</a:t>
            </a:r>
            <a:r>
              <a:rPr lang="en-US" altLang="ko-KR" sz="2400">
                <a:ea typeface="Gulim" pitchFamily="34" charset="-127"/>
              </a:rPr>
              <a:t>, a child of </a:t>
            </a:r>
            <a:r>
              <a:rPr lang="en-US" altLang="ko-KR" sz="2400" i="1">
                <a:solidFill>
                  <a:schemeClr val="hlink"/>
                </a:solidFill>
                <a:ea typeface="Gulim" pitchFamily="34" charset="-127"/>
              </a:rPr>
              <a:t>u</a:t>
            </a:r>
            <a:r>
              <a:rPr lang="en-US" altLang="ko-KR" sz="2400">
                <a:ea typeface="Gulim" pitchFamily="34" charset="-127"/>
              </a:rPr>
              <a:t> is either</a:t>
            </a:r>
          </a:p>
          <a:p>
            <a:pPr lvl="1">
              <a:lnSpc>
                <a:spcPct val="80000"/>
              </a:lnSpc>
            </a:pPr>
            <a:r>
              <a:rPr lang="en-US" altLang="ko-KR" sz="2000">
                <a:ea typeface="Gulim" pitchFamily="34" charset="-127"/>
              </a:rPr>
              <a:t>horizontally aligned with and to the right of 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u</a:t>
            </a:r>
            <a:r>
              <a:rPr lang="en-US" altLang="ko-KR" sz="2000">
                <a:ea typeface="Gulim" pitchFamily="34" charset="-127"/>
              </a:rPr>
              <a:t>, or vertically aligned with and below 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u</a:t>
            </a:r>
          </a:p>
          <a:p>
            <a:pPr lvl="1">
              <a:lnSpc>
                <a:spcPct val="80000"/>
              </a:lnSpc>
            </a:pPr>
            <a:r>
              <a:rPr lang="en-US" altLang="ko-KR" sz="2000">
                <a:ea typeface="Gulim" pitchFamily="34" charset="-127"/>
              </a:rPr>
              <a:t>the bounding rectangles of the subtrees of 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u</a:t>
            </a:r>
            <a:r>
              <a:rPr lang="en-US" altLang="ko-KR" sz="2000">
                <a:ea typeface="Gulim" pitchFamily="34" charset="-127"/>
              </a:rPr>
              <a:t> do not intersect</a:t>
            </a:r>
          </a:p>
          <a:p>
            <a:pPr>
              <a:lnSpc>
                <a:spcPct val="80000"/>
              </a:lnSpc>
            </a:pPr>
            <a:r>
              <a:rPr lang="en-US" altLang="ko-KR" sz="2400">
                <a:ea typeface="Gulim" pitchFamily="34" charset="-127"/>
              </a:rPr>
              <a:t>Planar, straight-line, orthogonal, and downward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63" y="3284538"/>
            <a:ext cx="3859212" cy="131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88" y="1557338"/>
            <a:ext cx="3644900" cy="135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09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r>
              <a:rPr lang="en-US" altLang="ko-KR">
                <a:ea typeface="Gulim" pitchFamily="34" charset="-127"/>
              </a:rPr>
              <a:t>Divide &amp; Conquer Method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628775"/>
            <a:ext cx="4829175" cy="4525963"/>
          </a:xfrm>
        </p:spPr>
        <p:txBody>
          <a:bodyPr/>
          <a:lstStyle/>
          <a:p>
            <a:r>
              <a:rPr lang="en-US" altLang="ko-KR" sz="2400">
                <a:ea typeface="Gulim" pitchFamily="34" charset="-127"/>
              </a:rPr>
              <a:t>Divide: recursively construct hv-drawings for the left &amp; right subtrees</a:t>
            </a:r>
          </a:p>
          <a:p>
            <a:r>
              <a:rPr lang="en-US" altLang="ko-KR" sz="2400">
                <a:ea typeface="Gulim" pitchFamily="34" charset="-127"/>
              </a:rPr>
              <a:t>Conquer: perform either </a:t>
            </a:r>
          </a:p>
          <a:p>
            <a:pPr lvl="1"/>
            <a:r>
              <a:rPr lang="en-US" altLang="ko-KR" sz="2000">
                <a:ea typeface="Gulim" pitchFamily="34" charset="-127"/>
              </a:rPr>
              <a:t>a </a:t>
            </a:r>
            <a:r>
              <a:rPr lang="en-US" altLang="ko-KR" sz="2000" u="sng">
                <a:ea typeface="Gulim" pitchFamily="34" charset="-127"/>
              </a:rPr>
              <a:t>horizontal combination</a:t>
            </a:r>
            <a:r>
              <a:rPr lang="en-US" altLang="ko-KR" sz="2000">
                <a:ea typeface="Gulim" pitchFamily="34" charset="-127"/>
              </a:rPr>
              <a:t> or </a:t>
            </a:r>
          </a:p>
          <a:p>
            <a:pPr lvl="1"/>
            <a:r>
              <a:rPr lang="en-US" altLang="ko-KR" sz="2000">
                <a:ea typeface="Gulim" pitchFamily="34" charset="-127"/>
              </a:rPr>
              <a:t>a </a:t>
            </a:r>
            <a:r>
              <a:rPr lang="en-US" altLang="ko-KR" sz="2000" u="sng">
                <a:ea typeface="Gulim" pitchFamily="34" charset="-127"/>
              </a:rPr>
              <a:t>vertical combination</a:t>
            </a:r>
          </a:p>
          <a:p>
            <a:r>
              <a:rPr lang="en-US" altLang="ko-KR" sz="2400">
                <a:ea typeface="Gulim" pitchFamily="34" charset="-127"/>
              </a:rPr>
              <a:t>The height &amp; width are each at most </a:t>
            </a:r>
            <a:r>
              <a:rPr lang="en-US" altLang="ko-KR" sz="2400" i="1">
                <a:solidFill>
                  <a:schemeClr val="hlink"/>
                </a:solidFill>
                <a:ea typeface="Gulim" pitchFamily="34" charset="-127"/>
              </a:rPr>
              <a:t>n-1</a:t>
            </a:r>
          </a:p>
        </p:txBody>
      </p:sp>
      <p:grpSp>
        <p:nvGrpSpPr>
          <p:cNvPr id="47119" name="Group 15"/>
          <p:cNvGrpSpPr>
            <a:grpSpLocks/>
          </p:cNvGrpSpPr>
          <p:nvPr/>
        </p:nvGrpSpPr>
        <p:grpSpPr bwMode="auto">
          <a:xfrm>
            <a:off x="5580063" y="1846263"/>
            <a:ext cx="3025775" cy="1438275"/>
            <a:chOff x="3515" y="1163"/>
            <a:chExt cx="1906" cy="906"/>
          </a:xfrm>
        </p:grpSpPr>
        <p:sp>
          <p:nvSpPr>
            <p:cNvPr id="47109" name="Line 5"/>
            <p:cNvSpPr>
              <a:spLocks noChangeShapeType="1"/>
            </p:cNvSpPr>
            <p:nvPr/>
          </p:nvSpPr>
          <p:spPr bwMode="auto">
            <a:xfrm>
              <a:off x="3515" y="1164"/>
              <a:ext cx="9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7110" name="Line 6"/>
            <p:cNvSpPr>
              <a:spLocks noChangeShapeType="1"/>
            </p:cNvSpPr>
            <p:nvPr/>
          </p:nvSpPr>
          <p:spPr bwMode="auto">
            <a:xfrm rot="-5400000">
              <a:off x="3288" y="1390"/>
              <a:ext cx="4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7111" name="Rectangle 7"/>
            <p:cNvSpPr>
              <a:spLocks noChangeArrowheads="1"/>
            </p:cNvSpPr>
            <p:nvPr/>
          </p:nvSpPr>
          <p:spPr bwMode="auto">
            <a:xfrm>
              <a:off x="4423" y="1164"/>
              <a:ext cx="998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7112" name="Rectangle 8"/>
            <p:cNvSpPr>
              <a:spLocks noChangeArrowheads="1"/>
            </p:cNvSpPr>
            <p:nvPr/>
          </p:nvSpPr>
          <p:spPr bwMode="auto">
            <a:xfrm>
              <a:off x="3515" y="1616"/>
              <a:ext cx="680" cy="45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grpSp>
        <p:nvGrpSpPr>
          <p:cNvPr id="47120" name="Group 16"/>
          <p:cNvGrpSpPr>
            <a:grpSpLocks/>
          </p:cNvGrpSpPr>
          <p:nvPr/>
        </p:nvGrpSpPr>
        <p:grpSpPr bwMode="auto">
          <a:xfrm>
            <a:off x="6084888" y="4006850"/>
            <a:ext cx="2303462" cy="2159000"/>
            <a:chOff x="3833" y="2524"/>
            <a:chExt cx="1451" cy="1360"/>
          </a:xfrm>
        </p:grpSpPr>
        <p:grpSp>
          <p:nvGrpSpPr>
            <p:cNvPr id="47117" name="Group 13"/>
            <p:cNvGrpSpPr>
              <a:grpSpLocks/>
            </p:cNvGrpSpPr>
            <p:nvPr/>
          </p:nvGrpSpPr>
          <p:grpSpPr bwMode="auto">
            <a:xfrm rot="5400000" flipV="1">
              <a:off x="3606" y="2752"/>
              <a:ext cx="907" cy="454"/>
              <a:chOff x="3606" y="2706"/>
              <a:chExt cx="907" cy="454"/>
            </a:xfrm>
          </p:grpSpPr>
          <p:sp>
            <p:nvSpPr>
              <p:cNvPr id="47113" name="Line 9"/>
              <p:cNvSpPr>
                <a:spLocks noChangeShapeType="1"/>
              </p:cNvSpPr>
              <p:nvPr/>
            </p:nvSpPr>
            <p:spPr bwMode="auto">
              <a:xfrm>
                <a:off x="3606" y="2707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lg" len="lg"/>
                <a:tailEnd type="oval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7114" name="Line 10"/>
              <p:cNvSpPr>
                <a:spLocks noChangeShapeType="1"/>
              </p:cNvSpPr>
              <p:nvPr/>
            </p:nvSpPr>
            <p:spPr bwMode="auto">
              <a:xfrm rot="-5400000">
                <a:off x="3379" y="2933"/>
                <a:ext cx="45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lg" len="lg"/>
                <a:tailEnd type="oval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47115" name="Rectangle 11"/>
            <p:cNvSpPr>
              <a:spLocks noChangeArrowheads="1"/>
            </p:cNvSpPr>
            <p:nvPr/>
          </p:nvSpPr>
          <p:spPr bwMode="auto">
            <a:xfrm>
              <a:off x="4286" y="2524"/>
              <a:ext cx="998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7116" name="Rectangle 12"/>
            <p:cNvSpPr>
              <a:spLocks noChangeArrowheads="1"/>
            </p:cNvSpPr>
            <p:nvPr/>
          </p:nvSpPr>
          <p:spPr bwMode="auto">
            <a:xfrm>
              <a:off x="3833" y="3431"/>
              <a:ext cx="680" cy="45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5807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07988"/>
            <a:ext cx="8077200" cy="1143000"/>
          </a:xfrm>
        </p:spPr>
        <p:txBody>
          <a:bodyPr/>
          <a:lstStyle/>
          <a:p>
            <a:r>
              <a:rPr lang="en-US" altLang="ko-KR" sz="3600">
                <a:ea typeface="Gulim" pitchFamily="34" charset="-127"/>
              </a:rPr>
              <a:t>Right-Heavy-HV-Tree-Drawing</a:t>
            </a:r>
            <a:endParaRPr lang="ko-KR" altLang="ko-KR" sz="3600">
              <a:ea typeface="Gulim" pitchFamily="34" charset="-127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1988" y="1550988"/>
            <a:ext cx="7772400" cy="281463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ko-KR" sz="2400">
                <a:ea typeface="Gulim" pitchFamily="34" charset="-127"/>
              </a:rPr>
              <a:t>1. Recursively construct drawing of the left &amp; right subtrees</a:t>
            </a:r>
          </a:p>
          <a:p>
            <a:pPr>
              <a:buFontTx/>
              <a:buNone/>
            </a:pPr>
            <a:r>
              <a:rPr lang="en-US" altLang="ko-KR" sz="2400">
                <a:ea typeface="Gulim" pitchFamily="34" charset="-127"/>
              </a:rPr>
              <a:t>2. Using only </a:t>
            </a:r>
            <a:r>
              <a:rPr lang="en-US" altLang="ko-KR" sz="2400" i="1">
                <a:ea typeface="Gulim" pitchFamily="34" charset="-127"/>
              </a:rPr>
              <a:t>horizontal</a:t>
            </a:r>
            <a:r>
              <a:rPr lang="en-US" altLang="ko-KR" sz="2400">
                <a:ea typeface="Gulim" pitchFamily="34" charset="-127"/>
              </a:rPr>
              <a:t>  combination, place the subtree with the </a:t>
            </a:r>
            <a:r>
              <a:rPr lang="en-US" altLang="ko-KR" sz="2400" i="1">
                <a:ea typeface="Gulim" pitchFamily="34" charset="-127"/>
              </a:rPr>
              <a:t>largest</a:t>
            </a:r>
            <a:r>
              <a:rPr lang="en-US" altLang="ko-KR" sz="2400">
                <a:ea typeface="Gulim" pitchFamily="34" charset="-127"/>
              </a:rPr>
              <a:t> number of vertices to the </a:t>
            </a:r>
            <a:r>
              <a:rPr lang="en-US" altLang="ko-KR" sz="2400" i="1">
                <a:ea typeface="Gulim" pitchFamily="34" charset="-127"/>
              </a:rPr>
              <a:t>right</a:t>
            </a:r>
            <a:r>
              <a:rPr lang="en-US" altLang="ko-KR" sz="2400">
                <a:ea typeface="Gulim" pitchFamily="34" charset="-127"/>
              </a:rPr>
              <a:t> of the other one.</a:t>
            </a:r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2838450" y="6005513"/>
            <a:ext cx="5065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latinLnBrk="1">
              <a:spcBef>
                <a:spcPct val="20000"/>
              </a:spcBef>
              <a:buClr>
                <a:srgbClr val="FFFF00"/>
              </a:buClr>
              <a:buSzPct val="70000"/>
              <a:buFont typeface="Monotype Sorts" pitchFamily="2" charset="2"/>
              <a:buNone/>
            </a:pPr>
            <a:r>
              <a:rPr kumimoji="1" lang="en-US" altLang="ko-KR" sz="2400">
                <a:solidFill>
                  <a:srgbClr val="FFFFFF"/>
                </a:solidFill>
                <a:ea typeface="Gulim" pitchFamily="34" charset="-127"/>
              </a:rPr>
              <a:t>height of the drawing is at most logn</a:t>
            </a:r>
            <a:endParaRPr kumimoji="1" lang="en-US" altLang="ru-RU" sz="2400">
              <a:ea typeface="Dotum" pitchFamily="34" charset="-127"/>
            </a:endParaRPr>
          </a:p>
        </p:txBody>
      </p:sp>
      <p:pic>
        <p:nvPicPr>
          <p:cNvPr id="49158" name="Picture 6" descr="right-heavy-hv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3940175"/>
            <a:ext cx="4308475" cy="17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2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924800" cy="1143000"/>
          </a:xfrm>
        </p:spPr>
        <p:txBody>
          <a:bodyPr/>
          <a:lstStyle/>
          <a:p>
            <a:r>
              <a:rPr lang="en-US" altLang="ko-KR" sz="4000">
                <a:ea typeface="Gulim" pitchFamily="34" charset="-127"/>
              </a:rPr>
              <a:t>Right-Heavy-HV-Tree-Drawing</a:t>
            </a:r>
            <a:endParaRPr lang="ko-KR" altLang="ko-KR" sz="4000">
              <a:ea typeface="Gulim" pitchFamily="34" charset="-127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828800"/>
            <a:ext cx="7772400" cy="4419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400">
                <a:ea typeface="Gulim" pitchFamily="34" charset="-127"/>
              </a:rPr>
              <a:t>HV-drawing (downward, planar, grid, straight-line and orthogonal)</a:t>
            </a:r>
          </a:p>
          <a:p>
            <a:pPr>
              <a:lnSpc>
                <a:spcPct val="80000"/>
              </a:lnSpc>
            </a:pPr>
            <a:r>
              <a:rPr lang="en-US" altLang="ko-KR" sz="2400">
                <a:ea typeface="Gulim" pitchFamily="34" charset="-127"/>
              </a:rPr>
              <a:t>Width is at most </a:t>
            </a:r>
          </a:p>
          <a:p>
            <a:pPr lvl="1">
              <a:lnSpc>
                <a:spcPct val="80000"/>
              </a:lnSpc>
            </a:pP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n-1</a:t>
            </a:r>
          </a:p>
          <a:p>
            <a:pPr>
              <a:lnSpc>
                <a:spcPct val="80000"/>
              </a:lnSpc>
            </a:pPr>
            <a:r>
              <a:rPr lang="en-US" altLang="ko-KR" sz="2400">
                <a:ea typeface="Gulim" pitchFamily="34" charset="-127"/>
              </a:rPr>
              <a:t>Height is at most </a:t>
            </a:r>
          </a:p>
          <a:p>
            <a:pPr lvl="1">
              <a:lnSpc>
                <a:spcPct val="80000"/>
              </a:lnSpc>
            </a:pP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logn</a:t>
            </a:r>
          </a:p>
          <a:p>
            <a:pPr lvl="1">
              <a:lnSpc>
                <a:spcPct val="80000"/>
              </a:lnSpc>
            </a:pPr>
            <a:r>
              <a:rPr lang="en-US" altLang="ko-KR" sz="2000">
                <a:ea typeface="Gulim" pitchFamily="34" charset="-127"/>
              </a:rPr>
              <a:t>The larger subtree is always placed to the right</a:t>
            </a:r>
          </a:p>
          <a:p>
            <a:pPr lvl="1">
              <a:lnSpc>
                <a:spcPct val="80000"/>
              </a:lnSpc>
            </a:pPr>
            <a:r>
              <a:rPr lang="en-US" altLang="ko-KR" sz="2000">
                <a:ea typeface="Gulim" pitchFamily="34" charset="-127"/>
              </a:rPr>
              <a:t>The size of parent subtree is at least twice the size of vertical child subtree</a:t>
            </a:r>
          </a:p>
          <a:p>
            <a:pPr>
              <a:lnSpc>
                <a:spcPct val="80000"/>
              </a:lnSpc>
            </a:pPr>
            <a:r>
              <a:rPr lang="en-US" altLang="ko-KR" sz="2400">
                <a:ea typeface="Gulim" pitchFamily="34" charset="-127"/>
              </a:rPr>
              <a:t>area </a:t>
            </a:r>
            <a:r>
              <a:rPr lang="en-US" altLang="ko-KR" sz="2400" i="1">
                <a:solidFill>
                  <a:schemeClr val="hlink"/>
                </a:solidFill>
                <a:ea typeface="Gulim" pitchFamily="34" charset="-127"/>
              </a:rPr>
              <a:t>O(nlogn)</a:t>
            </a:r>
          </a:p>
        </p:txBody>
      </p:sp>
    </p:spTree>
    <p:extLst>
      <p:ext uri="{BB962C8B-B14F-4D97-AF65-F5344CB8AC3E}">
        <p14:creationId xmlns:p14="http://schemas.microsoft.com/office/powerpoint/2010/main" val="23986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924800" cy="1143000"/>
          </a:xfrm>
        </p:spPr>
        <p:txBody>
          <a:bodyPr/>
          <a:lstStyle/>
          <a:p>
            <a:r>
              <a:rPr lang="ko-KR" altLang="en-US" sz="4000">
                <a:ea typeface="Gulim" pitchFamily="34" charset="-127"/>
              </a:rPr>
              <a:t>A</a:t>
            </a:r>
            <a:r>
              <a:rPr lang="en-US" altLang="ko-KR" sz="4000">
                <a:ea typeface="Gulim" pitchFamily="34" charset="-127"/>
              </a:rPr>
              <a:t>rea-Aspect Ratio</a:t>
            </a:r>
            <a:endParaRPr lang="ko-KR" altLang="ko-KR" sz="4000">
              <a:ea typeface="Gulim" pitchFamily="34" charset="-127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9425" y="1701800"/>
            <a:ext cx="3446463" cy="47005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400">
                <a:ea typeface="Gulim" pitchFamily="34" charset="-127"/>
              </a:rPr>
              <a:t>Right-Heavy-HV-Tree-Draw</a:t>
            </a:r>
          </a:p>
          <a:p>
            <a:pPr lvl="1">
              <a:lnSpc>
                <a:spcPct val="80000"/>
              </a:lnSpc>
            </a:pPr>
            <a:r>
              <a:rPr lang="en-US" altLang="ko-KR" sz="2000">
                <a:ea typeface="Gulim" pitchFamily="34" charset="-127"/>
              </a:rPr>
              <a:t>Good area bound, but bad aspect ratio</a:t>
            </a:r>
          </a:p>
          <a:p>
            <a:pPr>
              <a:lnSpc>
                <a:spcPct val="80000"/>
              </a:lnSpc>
            </a:pPr>
            <a:r>
              <a:rPr lang="en-US" altLang="ko-KR" sz="2400">
                <a:ea typeface="Gulim" pitchFamily="34" charset="-127"/>
              </a:rPr>
              <a:t>Better aspect ratio: </a:t>
            </a:r>
          </a:p>
          <a:p>
            <a:pPr lvl="1">
              <a:lnSpc>
                <a:spcPct val="80000"/>
              </a:lnSpc>
            </a:pPr>
            <a:r>
              <a:rPr lang="en-US" altLang="ko-KR" sz="2000">
                <a:ea typeface="Gulim" pitchFamily="34" charset="-127"/>
              </a:rPr>
              <a:t>use both vertical and horizontal combinations</a:t>
            </a:r>
          </a:p>
          <a:p>
            <a:pPr lvl="1">
              <a:lnSpc>
                <a:spcPct val="80000"/>
              </a:lnSpc>
            </a:pPr>
            <a:r>
              <a:rPr lang="en-US" altLang="ko-KR" sz="2000">
                <a:ea typeface="Gulim" pitchFamily="34" charset="-127"/>
              </a:rPr>
              <a:t>Alternating the combination</a:t>
            </a:r>
          </a:p>
          <a:p>
            <a:pPr lvl="2">
              <a:lnSpc>
                <a:spcPct val="80000"/>
              </a:lnSpc>
            </a:pPr>
            <a:r>
              <a:rPr lang="en-US" altLang="ko-KR" sz="1800">
                <a:ea typeface="Gulim" pitchFamily="34" charset="-127"/>
              </a:rPr>
              <a:t>Odd level: horizontal, even level: vertical</a:t>
            </a:r>
          </a:p>
          <a:p>
            <a:pPr lvl="1">
              <a:lnSpc>
                <a:spcPct val="80000"/>
              </a:lnSpc>
            </a:pP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O(n)</a:t>
            </a:r>
            <a:r>
              <a:rPr lang="en-US" altLang="ko-KR" sz="2000">
                <a:ea typeface="Gulim" pitchFamily="34" charset="-127"/>
              </a:rPr>
              <a:t> area and constant aspect ratio</a:t>
            </a:r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752600"/>
            <a:ext cx="4325938" cy="44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50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34845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000">
                <a:ea typeface="Gulim" pitchFamily="34" charset="-127"/>
              </a:rPr>
              <a:t>It is possible to construct an HV-drawing of a binary tree that is optimal with respect to area or perimeter in 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O(n</a:t>
            </a:r>
            <a:r>
              <a:rPr lang="en-US" altLang="ko-KR" sz="2000" i="1" baseline="30000">
                <a:solidFill>
                  <a:schemeClr val="hlink"/>
                </a:solidFill>
                <a:ea typeface="Gulim" pitchFamily="34" charset="-127"/>
              </a:rPr>
              <a:t>2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)</a:t>
            </a:r>
            <a:r>
              <a:rPr lang="en-US" altLang="ko-KR" sz="2000">
                <a:ea typeface="Gulim" pitchFamily="34" charset="-127"/>
              </a:rPr>
              <a:t> time.</a:t>
            </a:r>
          </a:p>
          <a:p>
            <a:pPr lvl="1">
              <a:lnSpc>
                <a:spcPct val="80000"/>
              </a:lnSpc>
            </a:pPr>
            <a:r>
              <a:rPr lang="en-US" altLang="ko-KR" sz="1800">
                <a:ea typeface="Gulim" pitchFamily="34" charset="-127"/>
              </a:rPr>
              <a:t>Use dynamic programming approach</a:t>
            </a:r>
          </a:p>
          <a:p>
            <a:pPr>
              <a:lnSpc>
                <a:spcPct val="80000"/>
              </a:lnSpc>
            </a:pPr>
            <a:r>
              <a:rPr lang="en-US" altLang="ko-KR" sz="2000">
                <a:ea typeface="Gulim" pitchFamily="34" charset="-127"/>
              </a:rPr>
              <a:t>Right-Heavy-HV-Tree-Drawing</a:t>
            </a:r>
            <a:r>
              <a:rPr lang="en-US" altLang="ko-KR" sz="2400">
                <a:ea typeface="Gulim" pitchFamily="34" charset="-127"/>
              </a:rPr>
              <a:t> can be extended to general rooted tree</a:t>
            </a:r>
          </a:p>
          <a:p>
            <a:pPr lvl="1">
              <a:lnSpc>
                <a:spcPct val="80000"/>
              </a:lnSpc>
            </a:pPr>
            <a:r>
              <a:rPr lang="en-US" altLang="ko-KR" sz="2000">
                <a:ea typeface="Gulim" pitchFamily="34" charset="-127"/>
              </a:rPr>
              <a:t>Downward, planar, grid, straight-line</a:t>
            </a:r>
          </a:p>
          <a:p>
            <a:pPr lvl="1">
              <a:lnSpc>
                <a:spcPct val="80000"/>
              </a:lnSpc>
            </a:pPr>
            <a:r>
              <a:rPr lang="en-US" altLang="ko-KR" sz="2000">
                <a:ea typeface="Gulim" pitchFamily="34" charset="-127"/>
              </a:rPr>
              <a:t>Area 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O(nlogn)</a:t>
            </a:r>
          </a:p>
          <a:p>
            <a:pPr lvl="1">
              <a:lnSpc>
                <a:spcPct val="80000"/>
              </a:lnSpc>
            </a:pPr>
            <a:r>
              <a:rPr lang="en-US" altLang="ko-KR" sz="2000">
                <a:ea typeface="Gulim" pitchFamily="34" charset="-127"/>
              </a:rPr>
              <a:t>Width is at most 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n-1</a:t>
            </a:r>
          </a:p>
          <a:p>
            <a:pPr lvl="1">
              <a:lnSpc>
                <a:spcPct val="80000"/>
              </a:lnSpc>
            </a:pPr>
            <a:r>
              <a:rPr lang="en-US" altLang="ko-KR" sz="2000">
                <a:ea typeface="Gulim" pitchFamily="34" charset="-127"/>
              </a:rPr>
              <a:t>Height is at most </a:t>
            </a:r>
            <a:r>
              <a:rPr lang="en-US" altLang="ko-KR" sz="2000" i="1">
                <a:solidFill>
                  <a:schemeClr val="hlink"/>
                </a:solidFill>
                <a:ea typeface="Gulim" pitchFamily="34" charset="-127"/>
              </a:rPr>
              <a:t>logn</a:t>
            </a:r>
            <a:endParaRPr lang="ko-KR" altLang="ko-KR" sz="1800">
              <a:ea typeface="Gulim" pitchFamily="34" charset="-127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>
          <a:xfrm>
            <a:off x="539750" y="549275"/>
            <a:ext cx="7924800" cy="1143000"/>
          </a:xfrm>
          <a:noFill/>
          <a:ln/>
        </p:spPr>
        <p:txBody>
          <a:bodyPr lIns="92075" tIns="46038" rIns="92075" bIns="46038"/>
          <a:lstStyle/>
          <a:p>
            <a:r>
              <a:rPr lang="en-US" altLang="ko-KR" sz="4000">
                <a:ea typeface="Gulim" pitchFamily="34" charset="-127"/>
              </a:rPr>
              <a:t>Optimization and Extension</a:t>
            </a:r>
            <a:endParaRPr lang="ko-KR" altLang="ko-KR" sz="4000">
              <a:ea typeface="Gulim" pitchFamily="34" charset="-127"/>
            </a:endParaRPr>
          </a:p>
        </p:txBody>
      </p:sp>
      <p:grpSp>
        <p:nvGrpSpPr>
          <p:cNvPr id="52228" name="Group 4"/>
          <p:cNvGrpSpPr>
            <a:grpSpLocks/>
          </p:cNvGrpSpPr>
          <p:nvPr/>
        </p:nvGrpSpPr>
        <p:grpSpPr bwMode="auto">
          <a:xfrm>
            <a:off x="4284663" y="4437063"/>
            <a:ext cx="4464050" cy="1438275"/>
            <a:chOff x="1338" y="3023"/>
            <a:chExt cx="2812" cy="906"/>
          </a:xfrm>
        </p:grpSpPr>
        <p:sp>
          <p:nvSpPr>
            <p:cNvPr id="52229" name="Line 5"/>
            <p:cNvSpPr>
              <a:spLocks noChangeShapeType="1"/>
            </p:cNvSpPr>
            <p:nvPr/>
          </p:nvSpPr>
          <p:spPr bwMode="auto">
            <a:xfrm>
              <a:off x="1338" y="3024"/>
              <a:ext cx="18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230" name="Line 6"/>
            <p:cNvSpPr>
              <a:spLocks noChangeShapeType="1"/>
            </p:cNvSpPr>
            <p:nvPr/>
          </p:nvSpPr>
          <p:spPr bwMode="auto">
            <a:xfrm rot="-5400000">
              <a:off x="1111" y="3250"/>
              <a:ext cx="4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231" name="Rectangle 7"/>
            <p:cNvSpPr>
              <a:spLocks noChangeArrowheads="1"/>
            </p:cNvSpPr>
            <p:nvPr/>
          </p:nvSpPr>
          <p:spPr bwMode="auto">
            <a:xfrm>
              <a:off x="3152" y="3024"/>
              <a:ext cx="998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2232" name="Rectangle 8"/>
            <p:cNvSpPr>
              <a:spLocks noChangeArrowheads="1"/>
            </p:cNvSpPr>
            <p:nvPr/>
          </p:nvSpPr>
          <p:spPr bwMode="auto">
            <a:xfrm>
              <a:off x="1338" y="3476"/>
              <a:ext cx="680" cy="45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2233" name="Rectangle 9"/>
            <p:cNvSpPr>
              <a:spLocks noChangeArrowheads="1"/>
            </p:cNvSpPr>
            <p:nvPr/>
          </p:nvSpPr>
          <p:spPr bwMode="auto">
            <a:xfrm>
              <a:off x="2155" y="3477"/>
              <a:ext cx="453" cy="3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2234" name="Rectangle 10"/>
            <p:cNvSpPr>
              <a:spLocks noChangeArrowheads="1"/>
            </p:cNvSpPr>
            <p:nvPr/>
          </p:nvSpPr>
          <p:spPr bwMode="auto">
            <a:xfrm>
              <a:off x="2744" y="3477"/>
              <a:ext cx="340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2235" name="Line 11"/>
            <p:cNvSpPr>
              <a:spLocks noChangeShapeType="1"/>
            </p:cNvSpPr>
            <p:nvPr/>
          </p:nvSpPr>
          <p:spPr bwMode="auto">
            <a:xfrm>
              <a:off x="1338" y="3023"/>
              <a:ext cx="817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236" name="Line 12"/>
            <p:cNvSpPr>
              <a:spLocks noChangeShapeType="1"/>
            </p:cNvSpPr>
            <p:nvPr/>
          </p:nvSpPr>
          <p:spPr bwMode="auto">
            <a:xfrm>
              <a:off x="1338" y="3023"/>
              <a:ext cx="1406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237" name="Text Box 13"/>
            <p:cNvSpPr txBox="1">
              <a:spLocks noChangeArrowheads="1"/>
            </p:cNvSpPr>
            <p:nvPr/>
          </p:nvSpPr>
          <p:spPr bwMode="auto">
            <a:xfrm>
              <a:off x="3338" y="3208"/>
              <a:ext cx="67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Largest  </a:t>
              </a:r>
              <a:br>
                <a:rPr lang="en-US" altLang="ru-RU" sz="1800"/>
              </a:br>
              <a:r>
                <a:rPr lang="en-US" altLang="ru-RU" sz="1800"/>
                <a:t>subtree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765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Tree Drawing Algorithm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8538" y="1773238"/>
            <a:ext cx="4608512" cy="3937000"/>
          </a:xfrm>
          <a:noFill/>
        </p:spPr>
        <p:txBody>
          <a:bodyPr>
            <a:spAutoFit/>
          </a:bodyPr>
          <a:lstStyle/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ko-KR" sz="3600">
                <a:ea typeface="Gulim" pitchFamily="34" charset="-127"/>
              </a:rPr>
              <a:t>Terminology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ko-KR" sz="3600">
                <a:ea typeface="Gulim" pitchFamily="34" charset="-127"/>
              </a:rPr>
              <a:t>Layered Drawing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ko-KR" sz="3600">
                <a:ea typeface="Gulim" pitchFamily="34" charset="-127"/>
              </a:rPr>
              <a:t>Radial Drawing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ko-KR" sz="3600">
                <a:ea typeface="Gulim" pitchFamily="34" charset="-127"/>
              </a:rPr>
              <a:t>HV-Drawing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ru-RU" sz="3600">
                <a:solidFill>
                  <a:schemeClr val="hlink"/>
                </a:solidFill>
              </a:rPr>
              <a:t>Recursive Winding</a:t>
            </a:r>
          </a:p>
        </p:txBody>
      </p:sp>
    </p:spTree>
    <p:extLst>
      <p:ext uri="{BB962C8B-B14F-4D97-AF65-F5344CB8AC3E}">
        <p14:creationId xmlns:p14="http://schemas.microsoft.com/office/powerpoint/2010/main" val="327795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Recursive Winding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ru-RU"/>
              <a:t>Similar to HV-drawing</a:t>
            </a:r>
          </a:p>
          <a:p>
            <a:pPr lvl="1"/>
            <a:r>
              <a:rPr lang="en-US" altLang="ru-RU"/>
              <a:t>For binary tree</a:t>
            </a:r>
          </a:p>
          <a:p>
            <a:r>
              <a:rPr lang="en-US" altLang="ru-RU"/>
              <a:t>Produce planar downward straight-line grid drawing</a:t>
            </a:r>
          </a:p>
          <a:p>
            <a:r>
              <a:rPr lang="en-US" altLang="ru-RU"/>
              <a:t>Constant aspect ratio</a:t>
            </a:r>
          </a:p>
          <a:p>
            <a:r>
              <a:rPr lang="en-US" altLang="ru-RU" u="sng"/>
              <a:t>Almost</a:t>
            </a:r>
            <a:r>
              <a:rPr lang="en-US" altLang="ru-RU"/>
              <a:t> linear area</a:t>
            </a:r>
          </a:p>
        </p:txBody>
      </p:sp>
      <p:grpSp>
        <p:nvGrpSpPr>
          <p:cNvPr id="112679" name="Group 39"/>
          <p:cNvGrpSpPr>
            <a:grpSpLocks/>
          </p:cNvGrpSpPr>
          <p:nvPr/>
        </p:nvGrpSpPr>
        <p:grpSpPr bwMode="auto">
          <a:xfrm>
            <a:off x="4979988" y="2276475"/>
            <a:ext cx="3703637" cy="2520950"/>
            <a:chOff x="3137" y="1434"/>
            <a:chExt cx="2333" cy="1588"/>
          </a:xfrm>
        </p:grpSpPr>
        <p:sp>
          <p:nvSpPr>
            <p:cNvPr id="112662" name="Rectangle 22"/>
            <p:cNvSpPr>
              <a:spLocks noChangeArrowheads="1"/>
            </p:cNvSpPr>
            <p:nvPr/>
          </p:nvSpPr>
          <p:spPr bwMode="auto">
            <a:xfrm>
              <a:off x="3137" y="1614"/>
              <a:ext cx="454" cy="2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2663" name="Text Box 23"/>
            <p:cNvSpPr txBox="1">
              <a:spLocks noChangeArrowheads="1"/>
            </p:cNvSpPr>
            <p:nvPr/>
          </p:nvSpPr>
          <p:spPr bwMode="auto">
            <a:xfrm>
              <a:off x="3228" y="1611"/>
              <a:ext cx="25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T</a:t>
              </a:r>
              <a:r>
                <a:rPr lang="en-US" altLang="ru-RU" sz="1800" baseline="-25000"/>
                <a:t>1</a:t>
              </a:r>
            </a:p>
          </p:txBody>
        </p:sp>
        <p:sp>
          <p:nvSpPr>
            <p:cNvPr id="112664" name="Line 24"/>
            <p:cNvSpPr>
              <a:spLocks noChangeShapeType="1"/>
            </p:cNvSpPr>
            <p:nvPr/>
          </p:nvSpPr>
          <p:spPr bwMode="auto">
            <a:xfrm>
              <a:off x="3137" y="1480"/>
              <a:ext cx="19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2665" name="Line 25"/>
            <p:cNvSpPr>
              <a:spLocks noChangeShapeType="1"/>
            </p:cNvSpPr>
            <p:nvPr/>
          </p:nvSpPr>
          <p:spPr bwMode="auto">
            <a:xfrm flipV="1">
              <a:off x="3137" y="148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2666" name="Rectangle 26"/>
            <p:cNvSpPr>
              <a:spLocks noChangeArrowheads="1"/>
            </p:cNvSpPr>
            <p:nvPr/>
          </p:nvSpPr>
          <p:spPr bwMode="auto">
            <a:xfrm>
              <a:off x="4089" y="1614"/>
              <a:ext cx="454" cy="2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2667" name="Text Box 27"/>
            <p:cNvSpPr txBox="1">
              <a:spLocks noChangeArrowheads="1"/>
            </p:cNvSpPr>
            <p:nvPr/>
          </p:nvSpPr>
          <p:spPr bwMode="auto">
            <a:xfrm>
              <a:off x="4180" y="1611"/>
              <a:ext cx="3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T</a:t>
              </a:r>
              <a:r>
                <a:rPr lang="en-US" altLang="ru-RU" sz="1800" baseline="-25000"/>
                <a:t>k-2</a:t>
              </a:r>
            </a:p>
          </p:txBody>
        </p:sp>
        <p:sp>
          <p:nvSpPr>
            <p:cNvPr id="112668" name="Line 28"/>
            <p:cNvSpPr>
              <a:spLocks noChangeShapeType="1"/>
            </p:cNvSpPr>
            <p:nvPr/>
          </p:nvSpPr>
          <p:spPr bwMode="auto">
            <a:xfrm flipV="1">
              <a:off x="4089" y="148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2669" name="Rectangle 29"/>
            <p:cNvSpPr>
              <a:spLocks noChangeArrowheads="1"/>
            </p:cNvSpPr>
            <p:nvPr/>
          </p:nvSpPr>
          <p:spPr bwMode="auto">
            <a:xfrm rot="-5400000">
              <a:off x="5042" y="1592"/>
              <a:ext cx="519" cy="2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2670" name="Text Box 30"/>
            <p:cNvSpPr txBox="1">
              <a:spLocks noChangeArrowheads="1"/>
            </p:cNvSpPr>
            <p:nvPr/>
          </p:nvSpPr>
          <p:spPr bwMode="auto">
            <a:xfrm>
              <a:off x="5133" y="1616"/>
              <a:ext cx="3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T</a:t>
              </a:r>
              <a:r>
                <a:rPr lang="en-US" altLang="ru-RU" sz="1800" baseline="-25000"/>
                <a:t>k-1</a:t>
              </a:r>
            </a:p>
          </p:txBody>
        </p:sp>
        <p:sp>
          <p:nvSpPr>
            <p:cNvPr id="112671" name="Line 31"/>
            <p:cNvSpPr>
              <a:spLocks noChangeShapeType="1"/>
            </p:cNvSpPr>
            <p:nvPr/>
          </p:nvSpPr>
          <p:spPr bwMode="auto">
            <a:xfrm>
              <a:off x="4906" y="1480"/>
              <a:ext cx="0" cy="1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2672" name="Rectangle 32"/>
            <p:cNvSpPr>
              <a:spLocks noChangeArrowheads="1"/>
            </p:cNvSpPr>
            <p:nvPr/>
          </p:nvSpPr>
          <p:spPr bwMode="auto">
            <a:xfrm>
              <a:off x="3545" y="1978"/>
              <a:ext cx="1180" cy="4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2673" name="Text Box 33"/>
            <p:cNvSpPr txBox="1">
              <a:spLocks noChangeArrowheads="1"/>
            </p:cNvSpPr>
            <p:nvPr/>
          </p:nvSpPr>
          <p:spPr bwMode="auto">
            <a:xfrm>
              <a:off x="4035" y="2069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T’</a:t>
              </a:r>
              <a:endParaRPr lang="en-US" altLang="ru-RU" sz="1800" baseline="-25000"/>
            </a:p>
          </p:txBody>
        </p:sp>
        <p:sp>
          <p:nvSpPr>
            <p:cNvPr id="112674" name="Rectangle 34"/>
            <p:cNvSpPr>
              <a:spLocks noChangeArrowheads="1"/>
            </p:cNvSpPr>
            <p:nvPr/>
          </p:nvSpPr>
          <p:spPr bwMode="auto">
            <a:xfrm>
              <a:off x="3500" y="2568"/>
              <a:ext cx="1406" cy="4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2675" name="Text Box 35"/>
            <p:cNvSpPr txBox="1">
              <a:spLocks noChangeArrowheads="1"/>
            </p:cNvSpPr>
            <p:nvPr/>
          </p:nvSpPr>
          <p:spPr bwMode="auto">
            <a:xfrm>
              <a:off x="4090" y="2659"/>
              <a:ext cx="2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T’’</a:t>
              </a:r>
              <a:endParaRPr lang="en-US" altLang="ru-RU" sz="1800" baseline="-25000"/>
            </a:p>
          </p:txBody>
        </p:sp>
        <p:sp>
          <p:nvSpPr>
            <p:cNvPr id="112676" name="Line 36"/>
            <p:cNvSpPr>
              <a:spLocks noChangeShapeType="1"/>
            </p:cNvSpPr>
            <p:nvPr/>
          </p:nvSpPr>
          <p:spPr bwMode="auto">
            <a:xfrm>
              <a:off x="4725" y="1978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2677" name="Text Box 37"/>
            <p:cNvSpPr txBox="1">
              <a:spLocks noChangeArrowheads="1"/>
            </p:cNvSpPr>
            <p:nvPr/>
          </p:nvSpPr>
          <p:spPr bwMode="auto">
            <a:xfrm>
              <a:off x="3636" y="1434"/>
              <a:ext cx="36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360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454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Line 2"/>
          <p:cNvSpPr>
            <a:spLocks noChangeShapeType="1"/>
          </p:cNvSpPr>
          <p:nvPr/>
        </p:nvSpPr>
        <p:spPr bwMode="auto">
          <a:xfrm>
            <a:off x="1187450" y="1412875"/>
            <a:ext cx="647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03" name="Line 3"/>
          <p:cNvSpPr>
            <a:spLocks noChangeShapeType="1"/>
          </p:cNvSpPr>
          <p:nvPr/>
        </p:nvSpPr>
        <p:spPr bwMode="auto">
          <a:xfrm flipV="1">
            <a:off x="1835150" y="908050"/>
            <a:ext cx="360363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04" name="Line 4"/>
          <p:cNvSpPr>
            <a:spLocks noChangeShapeType="1"/>
          </p:cNvSpPr>
          <p:nvPr/>
        </p:nvSpPr>
        <p:spPr bwMode="auto">
          <a:xfrm>
            <a:off x="1835150" y="1412875"/>
            <a:ext cx="288925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850900" y="1196975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A</a:t>
            </a:r>
          </a:p>
        </p:txBody>
      </p:sp>
      <p:sp>
        <p:nvSpPr>
          <p:cNvPr id="76806" name="Text Box 6"/>
          <p:cNvSpPr txBox="1">
            <a:spLocks noChangeArrowheads="1"/>
          </p:cNvSpPr>
          <p:nvPr/>
        </p:nvSpPr>
        <p:spPr bwMode="auto">
          <a:xfrm>
            <a:off x="2247900" y="63976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B</a:t>
            </a:r>
          </a:p>
        </p:txBody>
      </p:sp>
      <p:sp>
        <p:nvSpPr>
          <p:cNvPr id="76807" name="Text Box 7"/>
          <p:cNvSpPr txBox="1">
            <a:spLocks noChangeArrowheads="1"/>
          </p:cNvSpPr>
          <p:nvPr/>
        </p:nvSpPr>
        <p:spPr bwMode="auto">
          <a:xfrm>
            <a:off x="2176463" y="172085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C</a:t>
            </a:r>
          </a:p>
        </p:txBody>
      </p:sp>
      <p:sp>
        <p:nvSpPr>
          <p:cNvPr id="76808" name="Line 8"/>
          <p:cNvSpPr>
            <a:spLocks noChangeShapeType="1"/>
          </p:cNvSpPr>
          <p:nvPr/>
        </p:nvSpPr>
        <p:spPr bwMode="auto">
          <a:xfrm flipH="1">
            <a:off x="4140200" y="765175"/>
            <a:ext cx="431800" cy="2873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09" name="Line 9"/>
          <p:cNvSpPr>
            <a:spLocks noChangeShapeType="1"/>
          </p:cNvSpPr>
          <p:nvPr/>
        </p:nvSpPr>
        <p:spPr bwMode="auto">
          <a:xfrm>
            <a:off x="4140200" y="1052513"/>
            <a:ext cx="43180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10" name="Line 10"/>
          <p:cNvSpPr>
            <a:spLocks noChangeShapeType="1"/>
          </p:cNvSpPr>
          <p:nvPr/>
        </p:nvSpPr>
        <p:spPr bwMode="auto">
          <a:xfrm flipH="1">
            <a:off x="3492500" y="1052513"/>
            <a:ext cx="647700" cy="288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11" name="Line 11"/>
          <p:cNvSpPr>
            <a:spLocks noChangeShapeType="1"/>
          </p:cNvSpPr>
          <p:nvPr/>
        </p:nvSpPr>
        <p:spPr bwMode="auto">
          <a:xfrm>
            <a:off x="3492500" y="1341438"/>
            <a:ext cx="1079500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13" name="Text Box 13"/>
          <p:cNvSpPr txBox="1">
            <a:spLocks noChangeArrowheads="1"/>
          </p:cNvSpPr>
          <p:nvPr/>
        </p:nvSpPr>
        <p:spPr bwMode="auto">
          <a:xfrm>
            <a:off x="4572000" y="549275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A</a:t>
            </a:r>
          </a:p>
        </p:txBody>
      </p:sp>
      <p:sp>
        <p:nvSpPr>
          <p:cNvPr id="76814" name="Text Box 14"/>
          <p:cNvSpPr txBox="1">
            <a:spLocks noChangeArrowheads="1"/>
          </p:cNvSpPr>
          <p:nvPr/>
        </p:nvSpPr>
        <p:spPr bwMode="auto">
          <a:xfrm>
            <a:off x="4572000" y="105251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B</a:t>
            </a:r>
          </a:p>
        </p:txBody>
      </p:sp>
      <p:sp>
        <p:nvSpPr>
          <p:cNvPr id="76815" name="Text Box 15"/>
          <p:cNvSpPr txBox="1">
            <a:spLocks noChangeArrowheads="1"/>
          </p:cNvSpPr>
          <p:nvPr/>
        </p:nvSpPr>
        <p:spPr bwMode="auto">
          <a:xfrm>
            <a:off x="4572000" y="170021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C</a:t>
            </a:r>
          </a:p>
        </p:txBody>
      </p:sp>
      <p:sp>
        <p:nvSpPr>
          <p:cNvPr id="76816" name="Line 16"/>
          <p:cNvSpPr>
            <a:spLocks noChangeShapeType="1"/>
          </p:cNvSpPr>
          <p:nvPr/>
        </p:nvSpPr>
        <p:spPr bwMode="auto">
          <a:xfrm flipH="1">
            <a:off x="5878513" y="836613"/>
            <a:ext cx="431800" cy="2873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17" name="Line 17"/>
          <p:cNvSpPr>
            <a:spLocks noChangeShapeType="1"/>
          </p:cNvSpPr>
          <p:nvPr/>
        </p:nvSpPr>
        <p:spPr bwMode="auto">
          <a:xfrm>
            <a:off x="5878513" y="1123950"/>
            <a:ext cx="43180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18" name="Line 18"/>
          <p:cNvSpPr>
            <a:spLocks noChangeShapeType="1"/>
          </p:cNvSpPr>
          <p:nvPr/>
        </p:nvSpPr>
        <p:spPr bwMode="auto">
          <a:xfrm flipH="1">
            <a:off x="5230813" y="1123950"/>
            <a:ext cx="647700" cy="288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19" name="Line 19"/>
          <p:cNvSpPr>
            <a:spLocks noChangeShapeType="1"/>
          </p:cNvSpPr>
          <p:nvPr/>
        </p:nvSpPr>
        <p:spPr bwMode="auto">
          <a:xfrm>
            <a:off x="5230813" y="1412875"/>
            <a:ext cx="1079500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21" name="Text Box 21"/>
          <p:cNvSpPr txBox="1">
            <a:spLocks noChangeArrowheads="1"/>
          </p:cNvSpPr>
          <p:nvPr/>
        </p:nvSpPr>
        <p:spPr bwMode="auto">
          <a:xfrm>
            <a:off x="6310313" y="62071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A</a:t>
            </a:r>
          </a:p>
        </p:txBody>
      </p:sp>
      <p:sp>
        <p:nvSpPr>
          <p:cNvPr id="76822" name="Text Box 22"/>
          <p:cNvSpPr txBox="1">
            <a:spLocks noChangeArrowheads="1"/>
          </p:cNvSpPr>
          <p:nvPr/>
        </p:nvSpPr>
        <p:spPr bwMode="auto">
          <a:xfrm>
            <a:off x="6300788" y="170021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B</a:t>
            </a:r>
          </a:p>
        </p:txBody>
      </p:sp>
      <p:sp>
        <p:nvSpPr>
          <p:cNvPr id="76823" name="Text Box 23"/>
          <p:cNvSpPr txBox="1">
            <a:spLocks noChangeArrowheads="1"/>
          </p:cNvSpPr>
          <p:nvPr/>
        </p:nvSpPr>
        <p:spPr bwMode="auto">
          <a:xfrm>
            <a:off x="6310313" y="1125538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C</a:t>
            </a:r>
          </a:p>
        </p:txBody>
      </p:sp>
      <p:sp>
        <p:nvSpPr>
          <p:cNvPr id="76824" name="Line 24"/>
          <p:cNvSpPr>
            <a:spLocks noChangeShapeType="1"/>
          </p:cNvSpPr>
          <p:nvPr/>
        </p:nvSpPr>
        <p:spPr bwMode="auto">
          <a:xfrm flipH="1">
            <a:off x="7883525" y="836613"/>
            <a:ext cx="431800" cy="2873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25" name="Line 25"/>
          <p:cNvSpPr>
            <a:spLocks noChangeShapeType="1"/>
          </p:cNvSpPr>
          <p:nvPr/>
        </p:nvSpPr>
        <p:spPr bwMode="auto">
          <a:xfrm>
            <a:off x="7883525" y="1123950"/>
            <a:ext cx="43180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26" name="Line 26"/>
          <p:cNvSpPr>
            <a:spLocks noChangeShapeType="1"/>
          </p:cNvSpPr>
          <p:nvPr/>
        </p:nvSpPr>
        <p:spPr bwMode="auto">
          <a:xfrm flipH="1">
            <a:off x="7235825" y="1123950"/>
            <a:ext cx="647700" cy="288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27" name="Line 27"/>
          <p:cNvSpPr>
            <a:spLocks noChangeShapeType="1"/>
          </p:cNvSpPr>
          <p:nvPr/>
        </p:nvSpPr>
        <p:spPr bwMode="auto">
          <a:xfrm>
            <a:off x="7235825" y="1412875"/>
            <a:ext cx="1079500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29" name="Text Box 29"/>
          <p:cNvSpPr txBox="1">
            <a:spLocks noChangeArrowheads="1"/>
          </p:cNvSpPr>
          <p:nvPr/>
        </p:nvSpPr>
        <p:spPr bwMode="auto">
          <a:xfrm>
            <a:off x="8315325" y="169386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A</a:t>
            </a:r>
          </a:p>
        </p:txBody>
      </p:sp>
      <p:sp>
        <p:nvSpPr>
          <p:cNvPr id="76830" name="Text Box 30"/>
          <p:cNvSpPr txBox="1">
            <a:spLocks noChangeArrowheads="1"/>
          </p:cNvSpPr>
          <p:nvPr/>
        </p:nvSpPr>
        <p:spPr bwMode="auto">
          <a:xfrm>
            <a:off x="8315325" y="112395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B</a:t>
            </a:r>
          </a:p>
        </p:txBody>
      </p:sp>
      <p:sp>
        <p:nvSpPr>
          <p:cNvPr id="76831" name="Text Box 31"/>
          <p:cNvSpPr txBox="1">
            <a:spLocks noChangeArrowheads="1"/>
          </p:cNvSpPr>
          <p:nvPr/>
        </p:nvSpPr>
        <p:spPr bwMode="auto">
          <a:xfrm>
            <a:off x="8315325" y="62071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C</a:t>
            </a:r>
          </a:p>
        </p:txBody>
      </p:sp>
      <p:sp>
        <p:nvSpPr>
          <p:cNvPr id="76832" name="Line 32"/>
          <p:cNvSpPr>
            <a:spLocks noChangeShapeType="1"/>
          </p:cNvSpPr>
          <p:nvPr/>
        </p:nvSpPr>
        <p:spPr bwMode="auto">
          <a:xfrm>
            <a:off x="250825" y="2349500"/>
            <a:ext cx="8569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33" name="Line 33"/>
          <p:cNvSpPr>
            <a:spLocks noChangeShapeType="1"/>
          </p:cNvSpPr>
          <p:nvPr/>
        </p:nvSpPr>
        <p:spPr bwMode="auto">
          <a:xfrm>
            <a:off x="2916238" y="188913"/>
            <a:ext cx="0" cy="6480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34" name="Line 34"/>
          <p:cNvSpPr>
            <a:spLocks noChangeShapeType="1"/>
          </p:cNvSpPr>
          <p:nvPr/>
        </p:nvSpPr>
        <p:spPr bwMode="auto">
          <a:xfrm>
            <a:off x="969963" y="3435350"/>
            <a:ext cx="9350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35" name="Line 35"/>
          <p:cNvSpPr>
            <a:spLocks noChangeShapeType="1"/>
          </p:cNvSpPr>
          <p:nvPr/>
        </p:nvSpPr>
        <p:spPr bwMode="auto">
          <a:xfrm flipV="1">
            <a:off x="1905000" y="2930525"/>
            <a:ext cx="360363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36" name="Line 36"/>
          <p:cNvSpPr>
            <a:spLocks noChangeShapeType="1"/>
          </p:cNvSpPr>
          <p:nvPr/>
        </p:nvSpPr>
        <p:spPr bwMode="auto">
          <a:xfrm>
            <a:off x="1905000" y="3435350"/>
            <a:ext cx="288925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37" name="Line 37"/>
          <p:cNvSpPr>
            <a:spLocks noChangeShapeType="1"/>
          </p:cNvSpPr>
          <p:nvPr/>
        </p:nvSpPr>
        <p:spPr bwMode="auto">
          <a:xfrm flipH="1" flipV="1">
            <a:off x="682625" y="3003550"/>
            <a:ext cx="287338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38" name="Line 38"/>
          <p:cNvSpPr>
            <a:spLocks noChangeShapeType="1"/>
          </p:cNvSpPr>
          <p:nvPr/>
        </p:nvSpPr>
        <p:spPr bwMode="auto">
          <a:xfrm flipH="1">
            <a:off x="682625" y="3435350"/>
            <a:ext cx="287338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39" name="Text Box 39"/>
          <p:cNvSpPr txBox="1">
            <a:spLocks noChangeArrowheads="1"/>
          </p:cNvSpPr>
          <p:nvPr/>
        </p:nvSpPr>
        <p:spPr bwMode="auto">
          <a:xfrm>
            <a:off x="417513" y="271621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A</a:t>
            </a:r>
          </a:p>
        </p:txBody>
      </p:sp>
      <p:sp>
        <p:nvSpPr>
          <p:cNvPr id="76840" name="Text Box 40"/>
          <p:cNvSpPr txBox="1">
            <a:spLocks noChangeArrowheads="1"/>
          </p:cNvSpPr>
          <p:nvPr/>
        </p:nvSpPr>
        <p:spPr bwMode="auto">
          <a:xfrm>
            <a:off x="395288" y="378936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B</a:t>
            </a:r>
          </a:p>
        </p:txBody>
      </p:sp>
      <p:sp>
        <p:nvSpPr>
          <p:cNvPr id="76841" name="Text Box 41"/>
          <p:cNvSpPr txBox="1">
            <a:spLocks noChangeArrowheads="1"/>
          </p:cNvSpPr>
          <p:nvPr/>
        </p:nvSpPr>
        <p:spPr bwMode="auto">
          <a:xfrm>
            <a:off x="2195513" y="2636838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C</a:t>
            </a:r>
          </a:p>
        </p:txBody>
      </p:sp>
      <p:sp>
        <p:nvSpPr>
          <p:cNvPr id="76842" name="Text Box 42"/>
          <p:cNvSpPr txBox="1">
            <a:spLocks noChangeArrowheads="1"/>
          </p:cNvSpPr>
          <p:nvPr/>
        </p:nvSpPr>
        <p:spPr bwMode="auto">
          <a:xfrm>
            <a:off x="2122488" y="379571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D</a:t>
            </a:r>
          </a:p>
        </p:txBody>
      </p:sp>
      <p:sp>
        <p:nvSpPr>
          <p:cNvPr id="76843" name="Line 43"/>
          <p:cNvSpPr>
            <a:spLocks noChangeShapeType="1"/>
          </p:cNvSpPr>
          <p:nvPr/>
        </p:nvSpPr>
        <p:spPr bwMode="auto">
          <a:xfrm>
            <a:off x="969963" y="4862513"/>
            <a:ext cx="9350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44" name="Line 44"/>
          <p:cNvSpPr>
            <a:spLocks noChangeShapeType="1"/>
          </p:cNvSpPr>
          <p:nvPr/>
        </p:nvSpPr>
        <p:spPr bwMode="auto">
          <a:xfrm flipV="1">
            <a:off x="1905000" y="4357688"/>
            <a:ext cx="360363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45" name="Line 45"/>
          <p:cNvSpPr>
            <a:spLocks noChangeShapeType="1"/>
          </p:cNvSpPr>
          <p:nvPr/>
        </p:nvSpPr>
        <p:spPr bwMode="auto">
          <a:xfrm>
            <a:off x="1905000" y="4862513"/>
            <a:ext cx="288925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46" name="Line 46"/>
          <p:cNvSpPr>
            <a:spLocks noChangeShapeType="1"/>
          </p:cNvSpPr>
          <p:nvPr/>
        </p:nvSpPr>
        <p:spPr bwMode="auto">
          <a:xfrm flipH="1" flipV="1">
            <a:off x="682625" y="4430713"/>
            <a:ext cx="287338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47" name="Line 47"/>
          <p:cNvSpPr>
            <a:spLocks noChangeShapeType="1"/>
          </p:cNvSpPr>
          <p:nvPr/>
        </p:nvSpPr>
        <p:spPr bwMode="auto">
          <a:xfrm flipH="1">
            <a:off x="682625" y="4862513"/>
            <a:ext cx="287338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48" name="Text Box 48"/>
          <p:cNvSpPr txBox="1">
            <a:spLocks noChangeArrowheads="1"/>
          </p:cNvSpPr>
          <p:nvPr/>
        </p:nvSpPr>
        <p:spPr bwMode="auto">
          <a:xfrm>
            <a:off x="417513" y="4143375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A</a:t>
            </a:r>
          </a:p>
        </p:txBody>
      </p:sp>
      <p:sp>
        <p:nvSpPr>
          <p:cNvPr id="76849" name="Text Box 49"/>
          <p:cNvSpPr txBox="1">
            <a:spLocks noChangeArrowheads="1"/>
          </p:cNvSpPr>
          <p:nvPr/>
        </p:nvSpPr>
        <p:spPr bwMode="auto">
          <a:xfrm>
            <a:off x="2195513" y="407035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B</a:t>
            </a:r>
          </a:p>
        </p:txBody>
      </p:sp>
      <p:sp>
        <p:nvSpPr>
          <p:cNvPr id="76850" name="Text Box 50"/>
          <p:cNvSpPr txBox="1">
            <a:spLocks noChangeArrowheads="1"/>
          </p:cNvSpPr>
          <p:nvPr/>
        </p:nvSpPr>
        <p:spPr bwMode="auto">
          <a:xfrm>
            <a:off x="406400" y="5222875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C</a:t>
            </a:r>
          </a:p>
        </p:txBody>
      </p:sp>
      <p:sp>
        <p:nvSpPr>
          <p:cNvPr id="76851" name="Text Box 51"/>
          <p:cNvSpPr txBox="1">
            <a:spLocks noChangeArrowheads="1"/>
          </p:cNvSpPr>
          <p:nvPr/>
        </p:nvSpPr>
        <p:spPr bwMode="auto">
          <a:xfrm>
            <a:off x="2122488" y="5222875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D</a:t>
            </a:r>
          </a:p>
        </p:txBody>
      </p:sp>
      <p:sp>
        <p:nvSpPr>
          <p:cNvPr id="76852" name="Line 52"/>
          <p:cNvSpPr>
            <a:spLocks noChangeShapeType="1"/>
          </p:cNvSpPr>
          <p:nvPr/>
        </p:nvSpPr>
        <p:spPr bwMode="auto">
          <a:xfrm>
            <a:off x="981075" y="6172200"/>
            <a:ext cx="9350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53" name="Line 53"/>
          <p:cNvSpPr>
            <a:spLocks noChangeShapeType="1"/>
          </p:cNvSpPr>
          <p:nvPr/>
        </p:nvSpPr>
        <p:spPr bwMode="auto">
          <a:xfrm flipV="1">
            <a:off x="1916113" y="5667375"/>
            <a:ext cx="360362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54" name="Line 54"/>
          <p:cNvSpPr>
            <a:spLocks noChangeShapeType="1"/>
          </p:cNvSpPr>
          <p:nvPr/>
        </p:nvSpPr>
        <p:spPr bwMode="auto">
          <a:xfrm>
            <a:off x="1916113" y="6172200"/>
            <a:ext cx="288925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55" name="Line 55"/>
          <p:cNvSpPr>
            <a:spLocks noChangeShapeType="1"/>
          </p:cNvSpPr>
          <p:nvPr/>
        </p:nvSpPr>
        <p:spPr bwMode="auto">
          <a:xfrm flipH="1" flipV="1">
            <a:off x="693738" y="5740400"/>
            <a:ext cx="287337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56" name="Line 56"/>
          <p:cNvSpPr>
            <a:spLocks noChangeShapeType="1"/>
          </p:cNvSpPr>
          <p:nvPr/>
        </p:nvSpPr>
        <p:spPr bwMode="auto">
          <a:xfrm flipH="1">
            <a:off x="693738" y="6172200"/>
            <a:ext cx="287337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57" name="Text Box 57"/>
          <p:cNvSpPr txBox="1">
            <a:spLocks noChangeArrowheads="1"/>
          </p:cNvSpPr>
          <p:nvPr/>
        </p:nvSpPr>
        <p:spPr bwMode="auto">
          <a:xfrm>
            <a:off x="2219325" y="5438775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A</a:t>
            </a:r>
          </a:p>
        </p:txBody>
      </p:sp>
      <p:sp>
        <p:nvSpPr>
          <p:cNvPr id="76858" name="Text Box 58"/>
          <p:cNvSpPr txBox="1">
            <a:spLocks noChangeArrowheads="1"/>
          </p:cNvSpPr>
          <p:nvPr/>
        </p:nvSpPr>
        <p:spPr bwMode="auto">
          <a:xfrm>
            <a:off x="406400" y="652621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B</a:t>
            </a:r>
          </a:p>
        </p:txBody>
      </p:sp>
      <p:sp>
        <p:nvSpPr>
          <p:cNvPr id="76859" name="Text Box 59"/>
          <p:cNvSpPr txBox="1">
            <a:spLocks noChangeArrowheads="1"/>
          </p:cNvSpPr>
          <p:nvPr/>
        </p:nvSpPr>
        <p:spPr bwMode="auto">
          <a:xfrm>
            <a:off x="406400" y="551021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C</a:t>
            </a:r>
          </a:p>
        </p:txBody>
      </p:sp>
      <p:sp>
        <p:nvSpPr>
          <p:cNvPr id="76860" name="Text Box 60"/>
          <p:cNvSpPr txBox="1">
            <a:spLocks noChangeArrowheads="1"/>
          </p:cNvSpPr>
          <p:nvPr/>
        </p:nvSpPr>
        <p:spPr bwMode="auto">
          <a:xfrm>
            <a:off x="2133600" y="653256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D</a:t>
            </a:r>
          </a:p>
        </p:txBody>
      </p:sp>
      <p:sp>
        <p:nvSpPr>
          <p:cNvPr id="76861" name="Line 61"/>
          <p:cNvSpPr>
            <a:spLocks noChangeShapeType="1"/>
          </p:cNvSpPr>
          <p:nvPr/>
        </p:nvSpPr>
        <p:spPr bwMode="auto">
          <a:xfrm flipH="1">
            <a:off x="3771900" y="2565400"/>
            <a:ext cx="431800" cy="2873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62" name="Line 62"/>
          <p:cNvSpPr>
            <a:spLocks noChangeShapeType="1"/>
          </p:cNvSpPr>
          <p:nvPr/>
        </p:nvSpPr>
        <p:spPr bwMode="auto">
          <a:xfrm>
            <a:off x="3771900" y="2852738"/>
            <a:ext cx="43180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63" name="Line 63"/>
          <p:cNvSpPr>
            <a:spLocks noChangeShapeType="1"/>
          </p:cNvSpPr>
          <p:nvPr/>
        </p:nvSpPr>
        <p:spPr bwMode="auto">
          <a:xfrm flipH="1">
            <a:off x="3124200" y="2852738"/>
            <a:ext cx="647700" cy="288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64" name="Line 64"/>
          <p:cNvSpPr>
            <a:spLocks noChangeShapeType="1"/>
          </p:cNvSpPr>
          <p:nvPr/>
        </p:nvSpPr>
        <p:spPr bwMode="auto">
          <a:xfrm>
            <a:off x="3124200" y="3141663"/>
            <a:ext cx="1079500" cy="574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66" name="Text Box 66"/>
          <p:cNvSpPr txBox="1">
            <a:spLocks noChangeArrowheads="1"/>
          </p:cNvSpPr>
          <p:nvPr/>
        </p:nvSpPr>
        <p:spPr bwMode="auto">
          <a:xfrm>
            <a:off x="4203700" y="23495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A</a:t>
            </a:r>
          </a:p>
        </p:txBody>
      </p:sp>
      <p:sp>
        <p:nvSpPr>
          <p:cNvPr id="76867" name="Text Box 67"/>
          <p:cNvSpPr txBox="1">
            <a:spLocks noChangeArrowheads="1"/>
          </p:cNvSpPr>
          <p:nvPr/>
        </p:nvSpPr>
        <p:spPr bwMode="auto">
          <a:xfrm>
            <a:off x="4203700" y="285273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B</a:t>
            </a:r>
          </a:p>
        </p:txBody>
      </p:sp>
      <p:sp>
        <p:nvSpPr>
          <p:cNvPr id="76868" name="Text Box 68"/>
          <p:cNvSpPr txBox="1">
            <a:spLocks noChangeArrowheads="1"/>
          </p:cNvSpPr>
          <p:nvPr/>
        </p:nvSpPr>
        <p:spPr bwMode="auto">
          <a:xfrm>
            <a:off x="4203700" y="314166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C</a:t>
            </a:r>
          </a:p>
        </p:txBody>
      </p:sp>
      <p:sp>
        <p:nvSpPr>
          <p:cNvPr id="76869" name="Line 69"/>
          <p:cNvSpPr>
            <a:spLocks noChangeShapeType="1"/>
          </p:cNvSpPr>
          <p:nvPr/>
        </p:nvSpPr>
        <p:spPr bwMode="auto">
          <a:xfrm flipV="1">
            <a:off x="3843338" y="3357563"/>
            <a:ext cx="360362" cy="142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70" name="Text Box 70"/>
          <p:cNvSpPr txBox="1">
            <a:spLocks noChangeArrowheads="1"/>
          </p:cNvSpPr>
          <p:nvPr/>
        </p:nvSpPr>
        <p:spPr bwMode="auto">
          <a:xfrm>
            <a:off x="4203700" y="359251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D</a:t>
            </a:r>
          </a:p>
        </p:txBody>
      </p:sp>
      <p:sp>
        <p:nvSpPr>
          <p:cNvPr id="76871" name="Line 71"/>
          <p:cNvSpPr>
            <a:spLocks noChangeShapeType="1"/>
          </p:cNvSpPr>
          <p:nvPr/>
        </p:nvSpPr>
        <p:spPr bwMode="auto">
          <a:xfrm flipH="1">
            <a:off x="5372100" y="2565400"/>
            <a:ext cx="431800" cy="2873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72" name="Line 72"/>
          <p:cNvSpPr>
            <a:spLocks noChangeShapeType="1"/>
          </p:cNvSpPr>
          <p:nvPr/>
        </p:nvSpPr>
        <p:spPr bwMode="auto">
          <a:xfrm>
            <a:off x="5372100" y="2852738"/>
            <a:ext cx="43180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73" name="Line 73"/>
          <p:cNvSpPr>
            <a:spLocks noChangeShapeType="1"/>
          </p:cNvSpPr>
          <p:nvPr/>
        </p:nvSpPr>
        <p:spPr bwMode="auto">
          <a:xfrm flipH="1">
            <a:off x="4724400" y="2852738"/>
            <a:ext cx="647700" cy="288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74" name="Line 74"/>
          <p:cNvSpPr>
            <a:spLocks noChangeShapeType="1"/>
          </p:cNvSpPr>
          <p:nvPr/>
        </p:nvSpPr>
        <p:spPr bwMode="auto">
          <a:xfrm>
            <a:off x="4724400" y="3141663"/>
            <a:ext cx="1079500" cy="574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76" name="Text Box 76"/>
          <p:cNvSpPr txBox="1">
            <a:spLocks noChangeArrowheads="1"/>
          </p:cNvSpPr>
          <p:nvPr/>
        </p:nvSpPr>
        <p:spPr bwMode="auto">
          <a:xfrm>
            <a:off x="5803900" y="23495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A</a:t>
            </a:r>
          </a:p>
        </p:txBody>
      </p:sp>
      <p:sp>
        <p:nvSpPr>
          <p:cNvPr id="76877" name="Text Box 77"/>
          <p:cNvSpPr txBox="1">
            <a:spLocks noChangeArrowheads="1"/>
          </p:cNvSpPr>
          <p:nvPr/>
        </p:nvSpPr>
        <p:spPr bwMode="auto">
          <a:xfrm>
            <a:off x="5803900" y="285273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B</a:t>
            </a:r>
          </a:p>
        </p:txBody>
      </p:sp>
      <p:sp>
        <p:nvSpPr>
          <p:cNvPr id="76878" name="Text Box 78"/>
          <p:cNvSpPr txBox="1">
            <a:spLocks noChangeArrowheads="1"/>
          </p:cNvSpPr>
          <p:nvPr/>
        </p:nvSpPr>
        <p:spPr bwMode="auto">
          <a:xfrm>
            <a:off x="5803900" y="314166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C</a:t>
            </a:r>
          </a:p>
        </p:txBody>
      </p:sp>
      <p:sp>
        <p:nvSpPr>
          <p:cNvPr id="76879" name="Line 79"/>
          <p:cNvSpPr>
            <a:spLocks noChangeShapeType="1"/>
          </p:cNvSpPr>
          <p:nvPr/>
        </p:nvSpPr>
        <p:spPr bwMode="auto">
          <a:xfrm>
            <a:off x="5073650" y="2997200"/>
            <a:ext cx="730250" cy="3603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80" name="Text Box 80"/>
          <p:cNvSpPr txBox="1">
            <a:spLocks noChangeArrowheads="1"/>
          </p:cNvSpPr>
          <p:nvPr/>
        </p:nvSpPr>
        <p:spPr bwMode="auto">
          <a:xfrm>
            <a:off x="5803900" y="359251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D</a:t>
            </a:r>
          </a:p>
        </p:txBody>
      </p:sp>
      <p:sp>
        <p:nvSpPr>
          <p:cNvPr id="76882" name="Line 82"/>
          <p:cNvSpPr>
            <a:spLocks noChangeShapeType="1"/>
          </p:cNvSpPr>
          <p:nvPr/>
        </p:nvSpPr>
        <p:spPr bwMode="auto">
          <a:xfrm flipV="1">
            <a:off x="6669088" y="3068638"/>
            <a:ext cx="658812" cy="288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83" name="Line 83"/>
          <p:cNvSpPr>
            <a:spLocks noChangeShapeType="1"/>
          </p:cNvSpPr>
          <p:nvPr/>
        </p:nvSpPr>
        <p:spPr bwMode="auto">
          <a:xfrm flipH="1">
            <a:off x="6248400" y="2590800"/>
            <a:ext cx="1041400" cy="5508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84" name="Line 84"/>
          <p:cNvSpPr>
            <a:spLocks noChangeShapeType="1"/>
          </p:cNvSpPr>
          <p:nvPr/>
        </p:nvSpPr>
        <p:spPr bwMode="auto">
          <a:xfrm>
            <a:off x="6248400" y="3141663"/>
            <a:ext cx="1079500" cy="574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86" name="Text Box 86"/>
          <p:cNvSpPr txBox="1">
            <a:spLocks noChangeArrowheads="1"/>
          </p:cNvSpPr>
          <p:nvPr/>
        </p:nvSpPr>
        <p:spPr bwMode="auto">
          <a:xfrm>
            <a:off x="7327900" y="23495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A</a:t>
            </a:r>
          </a:p>
        </p:txBody>
      </p:sp>
      <p:sp>
        <p:nvSpPr>
          <p:cNvPr id="76887" name="Text Box 87"/>
          <p:cNvSpPr txBox="1">
            <a:spLocks noChangeArrowheads="1"/>
          </p:cNvSpPr>
          <p:nvPr/>
        </p:nvSpPr>
        <p:spPr bwMode="auto">
          <a:xfrm>
            <a:off x="7327900" y="285273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B</a:t>
            </a:r>
          </a:p>
        </p:txBody>
      </p:sp>
      <p:sp>
        <p:nvSpPr>
          <p:cNvPr id="76888" name="Text Box 88"/>
          <p:cNvSpPr txBox="1">
            <a:spLocks noChangeArrowheads="1"/>
          </p:cNvSpPr>
          <p:nvPr/>
        </p:nvSpPr>
        <p:spPr bwMode="auto">
          <a:xfrm>
            <a:off x="7327900" y="314166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C</a:t>
            </a:r>
          </a:p>
        </p:txBody>
      </p:sp>
      <p:sp>
        <p:nvSpPr>
          <p:cNvPr id="76889" name="Line 89"/>
          <p:cNvSpPr>
            <a:spLocks noChangeShapeType="1"/>
          </p:cNvSpPr>
          <p:nvPr/>
        </p:nvSpPr>
        <p:spPr bwMode="auto">
          <a:xfrm flipV="1">
            <a:off x="6967538" y="3357563"/>
            <a:ext cx="360362" cy="142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90" name="Text Box 90"/>
          <p:cNvSpPr txBox="1">
            <a:spLocks noChangeArrowheads="1"/>
          </p:cNvSpPr>
          <p:nvPr/>
        </p:nvSpPr>
        <p:spPr bwMode="auto">
          <a:xfrm>
            <a:off x="7327900" y="359251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D</a:t>
            </a:r>
          </a:p>
        </p:txBody>
      </p:sp>
      <p:sp>
        <p:nvSpPr>
          <p:cNvPr id="76891" name="Line 91"/>
          <p:cNvSpPr>
            <a:spLocks noChangeShapeType="1"/>
          </p:cNvSpPr>
          <p:nvPr/>
        </p:nvSpPr>
        <p:spPr bwMode="auto">
          <a:xfrm flipH="1">
            <a:off x="3695700" y="4333875"/>
            <a:ext cx="431800" cy="2873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92" name="Line 92"/>
          <p:cNvSpPr>
            <a:spLocks noChangeShapeType="1"/>
          </p:cNvSpPr>
          <p:nvPr/>
        </p:nvSpPr>
        <p:spPr bwMode="auto">
          <a:xfrm>
            <a:off x="3695700" y="4621213"/>
            <a:ext cx="43180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93" name="Line 93"/>
          <p:cNvSpPr>
            <a:spLocks noChangeShapeType="1"/>
          </p:cNvSpPr>
          <p:nvPr/>
        </p:nvSpPr>
        <p:spPr bwMode="auto">
          <a:xfrm flipH="1">
            <a:off x="3048000" y="4621213"/>
            <a:ext cx="647700" cy="288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94" name="Line 94"/>
          <p:cNvSpPr>
            <a:spLocks noChangeShapeType="1"/>
          </p:cNvSpPr>
          <p:nvPr/>
        </p:nvSpPr>
        <p:spPr bwMode="auto">
          <a:xfrm>
            <a:off x="3048000" y="4910138"/>
            <a:ext cx="1079500" cy="574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96" name="Text Box 96"/>
          <p:cNvSpPr txBox="1">
            <a:spLocks noChangeArrowheads="1"/>
          </p:cNvSpPr>
          <p:nvPr/>
        </p:nvSpPr>
        <p:spPr bwMode="auto">
          <a:xfrm>
            <a:off x="4127500" y="4117975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A</a:t>
            </a:r>
          </a:p>
        </p:txBody>
      </p:sp>
      <p:sp>
        <p:nvSpPr>
          <p:cNvPr id="76897" name="Text Box 97"/>
          <p:cNvSpPr txBox="1">
            <a:spLocks noChangeArrowheads="1"/>
          </p:cNvSpPr>
          <p:nvPr/>
        </p:nvSpPr>
        <p:spPr bwMode="auto">
          <a:xfrm>
            <a:off x="4127500" y="536733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B</a:t>
            </a:r>
          </a:p>
        </p:txBody>
      </p:sp>
      <p:sp>
        <p:nvSpPr>
          <p:cNvPr id="76898" name="Text Box 98"/>
          <p:cNvSpPr txBox="1">
            <a:spLocks noChangeArrowheads="1"/>
          </p:cNvSpPr>
          <p:nvPr/>
        </p:nvSpPr>
        <p:spPr bwMode="auto">
          <a:xfrm>
            <a:off x="4127500" y="4910138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C</a:t>
            </a:r>
          </a:p>
        </p:txBody>
      </p:sp>
      <p:sp>
        <p:nvSpPr>
          <p:cNvPr id="76899" name="Line 99"/>
          <p:cNvSpPr>
            <a:spLocks noChangeShapeType="1"/>
          </p:cNvSpPr>
          <p:nvPr/>
        </p:nvSpPr>
        <p:spPr bwMode="auto">
          <a:xfrm flipV="1">
            <a:off x="3767138" y="5126038"/>
            <a:ext cx="360362" cy="142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900" name="Text Box 100"/>
          <p:cNvSpPr txBox="1">
            <a:spLocks noChangeArrowheads="1"/>
          </p:cNvSpPr>
          <p:nvPr/>
        </p:nvSpPr>
        <p:spPr bwMode="auto">
          <a:xfrm>
            <a:off x="4138613" y="464661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D</a:t>
            </a:r>
          </a:p>
        </p:txBody>
      </p:sp>
      <p:sp>
        <p:nvSpPr>
          <p:cNvPr id="76901" name="Text Box 101"/>
          <p:cNvSpPr txBox="1">
            <a:spLocks noChangeArrowheads="1"/>
          </p:cNvSpPr>
          <p:nvPr/>
        </p:nvSpPr>
        <p:spPr bwMode="auto">
          <a:xfrm>
            <a:off x="3962400" y="5991225"/>
            <a:ext cx="5181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ru-RU" sz="2000" dirty="0"/>
              <a:t> 15 </a:t>
            </a:r>
            <a:r>
              <a:rPr lang="en-GB" altLang="ru-RU" sz="2000" dirty="0" err="1"/>
              <a:t>укоренённых</a:t>
            </a:r>
            <a:r>
              <a:rPr lang="en-GB" altLang="ru-RU" sz="2000" dirty="0"/>
              <a:t> </a:t>
            </a:r>
            <a:r>
              <a:rPr lang="en-GB" altLang="ru-RU" sz="2000" dirty="0" err="1"/>
              <a:t>деревьев</a:t>
            </a:r>
            <a:r>
              <a:rPr lang="en-GB" altLang="ru-RU" sz="2000" dirty="0"/>
              <a:t> с 4 </a:t>
            </a:r>
            <a:r>
              <a:rPr lang="en-GB" altLang="ru-RU" sz="2000" dirty="0" err="1"/>
              <a:t>листьями</a:t>
            </a:r>
            <a:endParaRPr lang="en-GB" altLang="ru-RU" sz="2000" dirty="0"/>
          </a:p>
        </p:txBody>
      </p:sp>
      <p:sp>
        <p:nvSpPr>
          <p:cNvPr id="76902" name="Text Box 102"/>
          <p:cNvSpPr txBox="1">
            <a:spLocks noChangeArrowheads="1"/>
          </p:cNvSpPr>
          <p:nvPr/>
        </p:nvSpPr>
        <p:spPr bwMode="auto">
          <a:xfrm>
            <a:off x="144463" y="469900"/>
            <a:ext cx="981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3 </a:t>
            </a:r>
            <a:r>
              <a:rPr lang="ru-RU" altLang="ru-RU"/>
              <a:t>листа</a:t>
            </a:r>
            <a:endParaRPr lang="en-GB" altLang="ru-RU"/>
          </a:p>
        </p:txBody>
      </p:sp>
      <p:sp>
        <p:nvSpPr>
          <p:cNvPr id="76903" name="Text Box 103"/>
          <p:cNvSpPr txBox="1">
            <a:spLocks noChangeArrowheads="1"/>
          </p:cNvSpPr>
          <p:nvPr/>
        </p:nvSpPr>
        <p:spPr bwMode="auto">
          <a:xfrm>
            <a:off x="144463" y="2414588"/>
            <a:ext cx="981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/>
              <a:t>4 </a:t>
            </a:r>
            <a:r>
              <a:rPr lang="ru-RU" altLang="ru-RU"/>
              <a:t>листа</a:t>
            </a:r>
            <a:endParaRPr lang="en-GB" altLang="ru-RU"/>
          </a:p>
        </p:txBody>
      </p:sp>
      <p:sp>
        <p:nvSpPr>
          <p:cNvPr id="76904" name="Text Box 104"/>
          <p:cNvSpPr txBox="1">
            <a:spLocks noChangeArrowheads="1"/>
          </p:cNvSpPr>
          <p:nvPr/>
        </p:nvSpPr>
        <p:spPr bwMode="auto">
          <a:xfrm>
            <a:off x="482600" y="28575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 sz="2400">
                <a:solidFill>
                  <a:schemeClr val="folHlink"/>
                </a:solidFill>
              </a:rPr>
              <a:t>UNROOTED</a:t>
            </a:r>
          </a:p>
        </p:txBody>
      </p:sp>
      <p:sp>
        <p:nvSpPr>
          <p:cNvPr id="76905" name="Text Box 105"/>
          <p:cNvSpPr txBox="1">
            <a:spLocks noChangeArrowheads="1"/>
          </p:cNvSpPr>
          <p:nvPr/>
        </p:nvSpPr>
        <p:spPr bwMode="auto">
          <a:xfrm>
            <a:off x="5281613" y="19050"/>
            <a:ext cx="1487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 sz="2400">
                <a:solidFill>
                  <a:schemeClr val="folHlink"/>
                </a:solidFill>
              </a:rPr>
              <a:t>ROOTED</a:t>
            </a:r>
          </a:p>
        </p:txBody>
      </p:sp>
      <p:sp>
        <p:nvSpPr>
          <p:cNvPr id="76906" name="Text Box 106"/>
          <p:cNvSpPr txBox="1">
            <a:spLocks noChangeArrowheads="1"/>
          </p:cNvSpPr>
          <p:nvPr/>
        </p:nvSpPr>
        <p:spPr bwMode="auto">
          <a:xfrm>
            <a:off x="8077200" y="2819400"/>
            <a:ext cx="533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3600">
                <a:latin typeface="Times New Roman" pitchFamily="18" charset="-52"/>
              </a:rPr>
              <a:t>...</a:t>
            </a:r>
            <a:endParaRPr lang="ru-RU" altLang="ru-RU" sz="2400">
              <a:latin typeface="Times New Roman" pitchFamily="18" charset="-52"/>
            </a:endParaRPr>
          </a:p>
        </p:txBody>
      </p:sp>
      <p:sp>
        <p:nvSpPr>
          <p:cNvPr id="76907" name="Text Box 107"/>
          <p:cNvSpPr txBox="1">
            <a:spLocks noChangeArrowheads="1"/>
          </p:cNvSpPr>
          <p:nvPr/>
        </p:nvSpPr>
        <p:spPr bwMode="auto">
          <a:xfrm>
            <a:off x="4953000" y="4495800"/>
            <a:ext cx="533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3600">
                <a:latin typeface="Times New Roman" pitchFamily="18" charset="-52"/>
              </a:rPr>
              <a:t>...</a:t>
            </a:r>
            <a:endParaRPr lang="ru-RU" altLang="ru-RU" sz="2400">
              <a:latin typeface="Times New Roman" pitchFamily="18" charset="-52"/>
            </a:endParaRPr>
          </a:p>
        </p:txBody>
      </p:sp>
      <p:sp>
        <p:nvSpPr>
          <p:cNvPr id="76908" name="Text Box 108"/>
          <p:cNvSpPr txBox="1">
            <a:spLocks noChangeArrowheads="1"/>
          </p:cNvSpPr>
          <p:nvPr/>
        </p:nvSpPr>
        <p:spPr bwMode="auto">
          <a:xfrm>
            <a:off x="3429000" y="5943600"/>
            <a:ext cx="533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3600">
                <a:latin typeface="Times New Roman" pitchFamily="18" charset="-52"/>
              </a:rPr>
              <a:t>...</a:t>
            </a:r>
            <a:endParaRPr lang="ru-RU" altLang="ru-RU" sz="2400">
              <a:latin typeface="Times New Roman" pitchFamily="18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8483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Recursive Winding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ru-RU" sz="2400"/>
              <a:t>Input: a binary tree with </a:t>
            </a:r>
            <a:r>
              <a:rPr lang="en-US" altLang="ru-RU" sz="2400" i="1">
                <a:solidFill>
                  <a:schemeClr val="hlink"/>
                </a:solidFill>
              </a:rPr>
              <a:t>n</a:t>
            </a:r>
            <a:r>
              <a:rPr lang="en-US" altLang="ru-RU" sz="2400"/>
              <a:t> vertices and 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</a:rPr>
              <a:t>l</a:t>
            </a:r>
            <a:r>
              <a:rPr lang="en-US" altLang="ru-RU" sz="2400"/>
              <a:t> leaves.</a:t>
            </a:r>
          </a:p>
          <a:p>
            <a:pPr lvl="1">
              <a:lnSpc>
                <a:spcPct val="80000"/>
              </a:lnSpc>
            </a:pPr>
            <a:r>
              <a:rPr lang="en-US" altLang="ru-RU" sz="2400" i="1">
                <a:solidFill>
                  <a:schemeClr val="hlink"/>
                </a:solidFill>
              </a:rPr>
              <a:t>n=2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</a:rPr>
              <a:t>l</a:t>
            </a:r>
            <a:r>
              <a:rPr lang="en-US" altLang="ru-RU" sz="2400" i="1">
                <a:solidFill>
                  <a:schemeClr val="hlink"/>
                </a:solidFill>
              </a:rPr>
              <a:t>-1 </a:t>
            </a:r>
          </a:p>
          <a:p>
            <a:pPr>
              <a:lnSpc>
                <a:spcPct val="80000"/>
              </a:lnSpc>
            </a:pPr>
            <a:r>
              <a:rPr lang="en-US" altLang="ru-RU" sz="2400"/>
              <a:t>For a vertex </a:t>
            </a:r>
            <a:r>
              <a:rPr lang="en-US" altLang="ru-RU" sz="2400" i="1">
                <a:solidFill>
                  <a:schemeClr val="hlink"/>
                </a:solidFill>
              </a:rPr>
              <a:t>v</a:t>
            </a:r>
            <a:r>
              <a:rPr lang="en-US" altLang="ru-RU" sz="2400"/>
              <a:t>:</a:t>
            </a:r>
          </a:p>
          <a:p>
            <a:pPr lvl="1">
              <a:lnSpc>
                <a:spcPct val="80000"/>
              </a:lnSpc>
            </a:pPr>
            <a:r>
              <a:rPr lang="en-US" altLang="ru-RU" sz="2000" i="1">
                <a:solidFill>
                  <a:schemeClr val="hlink"/>
                </a:solidFill>
              </a:rPr>
              <a:t>left(v)</a:t>
            </a:r>
            <a:r>
              <a:rPr lang="en-US" altLang="ru-RU" sz="2000"/>
              <a:t>: left child; </a:t>
            </a:r>
            <a:r>
              <a:rPr lang="en-US" altLang="ru-RU" sz="2000" i="1">
                <a:solidFill>
                  <a:schemeClr val="hlink"/>
                </a:solidFill>
              </a:rPr>
              <a:t>right(v)</a:t>
            </a:r>
            <a:r>
              <a:rPr lang="en-US" altLang="ru-RU" sz="2000"/>
              <a:t>: right child</a:t>
            </a:r>
          </a:p>
          <a:p>
            <a:pPr lvl="1">
              <a:lnSpc>
                <a:spcPct val="80000"/>
              </a:lnSpc>
            </a:pPr>
            <a:r>
              <a:rPr lang="en-US" altLang="ru-RU" sz="2000" i="1">
                <a:solidFill>
                  <a:schemeClr val="hlink"/>
                </a:solidFill>
              </a:rPr>
              <a:t>T(v)</a:t>
            </a:r>
            <a:r>
              <a:rPr lang="en-US" altLang="ru-RU" sz="2000"/>
              <a:t>: subtree rooted at </a:t>
            </a:r>
            <a:r>
              <a:rPr lang="en-US" altLang="ru-RU" sz="2000" i="1">
                <a:solidFill>
                  <a:schemeClr val="hlink"/>
                </a:solidFill>
              </a:rPr>
              <a:t>v</a:t>
            </a:r>
          </a:p>
          <a:p>
            <a:pPr lvl="1">
              <a:lnSpc>
                <a:spcPct val="80000"/>
              </a:lnSpc>
            </a:pP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</a:rPr>
              <a:t>(v): </a:t>
            </a:r>
            <a:r>
              <a:rPr lang="en-US" altLang="ru-RU" sz="2000"/>
              <a:t>number of leaves in</a:t>
            </a:r>
            <a:r>
              <a:rPr lang="en-US" altLang="ru-RU" sz="2000" i="1">
                <a:solidFill>
                  <a:schemeClr val="hlink"/>
                </a:solidFill>
              </a:rPr>
              <a:t> T(v)</a:t>
            </a:r>
          </a:p>
          <a:p>
            <a:pPr>
              <a:lnSpc>
                <a:spcPct val="80000"/>
              </a:lnSpc>
            </a:pPr>
            <a:r>
              <a:rPr lang="en-US" altLang="ru-RU" sz="2400"/>
              <a:t>Recursive winding tree drawing</a:t>
            </a:r>
          </a:p>
          <a:p>
            <a:pPr lvl="1">
              <a:lnSpc>
                <a:spcPct val="80000"/>
              </a:lnSpc>
            </a:pPr>
            <a:r>
              <a:rPr lang="en-US" altLang="ru-RU" sz="2000" i="1">
                <a:solidFill>
                  <a:schemeClr val="hlink"/>
                </a:solidFill>
              </a:rPr>
              <a:t>H(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</a:rPr>
              <a:t>): </a:t>
            </a:r>
            <a:r>
              <a:rPr lang="en-US" altLang="ru-RU" sz="2000"/>
              <a:t>height of the drawing of</a:t>
            </a:r>
            <a:r>
              <a:rPr lang="en-US" altLang="ru-RU" sz="2000" i="1">
                <a:solidFill>
                  <a:schemeClr val="hlink"/>
                </a:solidFill>
              </a:rPr>
              <a:t> T </a:t>
            </a:r>
            <a:r>
              <a:rPr lang="en-US" altLang="ru-RU" sz="2000"/>
              <a:t>with</a:t>
            </a:r>
            <a:r>
              <a:rPr lang="en-US" altLang="ru-RU" sz="2000" i="1">
                <a:solidFill>
                  <a:schemeClr val="hlink"/>
                </a:solidFill>
              </a:rPr>
              <a:t> 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</a:rPr>
              <a:t> </a:t>
            </a:r>
            <a:r>
              <a:rPr lang="en-US" altLang="ru-RU" sz="2000"/>
              <a:t>leaves</a:t>
            </a:r>
          </a:p>
          <a:p>
            <a:pPr lvl="1">
              <a:lnSpc>
                <a:spcPct val="80000"/>
              </a:lnSpc>
            </a:pPr>
            <a:r>
              <a:rPr lang="en-US" altLang="ru-RU" sz="2000" i="1">
                <a:solidFill>
                  <a:schemeClr val="hlink"/>
                </a:solidFill>
              </a:rPr>
              <a:t>W(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</a:rPr>
              <a:t>): </a:t>
            </a:r>
            <a:r>
              <a:rPr lang="en-US" altLang="ru-RU" sz="2000"/>
              <a:t>width of the drawing of</a:t>
            </a:r>
            <a:r>
              <a:rPr lang="en-US" altLang="ru-RU" sz="2000" i="1">
                <a:solidFill>
                  <a:schemeClr val="hlink"/>
                </a:solidFill>
              </a:rPr>
              <a:t> T </a:t>
            </a:r>
            <a:r>
              <a:rPr lang="en-US" altLang="ru-RU" sz="2000"/>
              <a:t>with</a:t>
            </a:r>
            <a:r>
              <a:rPr lang="en-US" altLang="ru-RU" sz="2000" i="1">
                <a:solidFill>
                  <a:schemeClr val="hlink"/>
                </a:solidFill>
              </a:rPr>
              <a:t> 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</a:rPr>
              <a:t> </a:t>
            </a:r>
            <a:r>
              <a:rPr lang="en-US" altLang="ru-RU" sz="2000"/>
              <a:t>leaves</a:t>
            </a:r>
          </a:p>
          <a:p>
            <a:pPr lvl="1">
              <a:lnSpc>
                <a:spcPct val="80000"/>
              </a:lnSpc>
            </a:pPr>
            <a:r>
              <a:rPr lang="en-US" altLang="ru-RU" sz="2000" i="1">
                <a:solidFill>
                  <a:schemeClr val="hlink"/>
                </a:solidFill>
              </a:rPr>
              <a:t>t(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</a:rPr>
              <a:t>)</a:t>
            </a:r>
            <a:r>
              <a:rPr lang="en-US" altLang="ru-RU" sz="2000"/>
              <a:t>: running time</a:t>
            </a:r>
          </a:p>
        </p:txBody>
      </p:sp>
    </p:spTree>
    <p:extLst>
      <p:ext uri="{BB962C8B-B14F-4D97-AF65-F5344CB8AC3E}">
        <p14:creationId xmlns:p14="http://schemas.microsoft.com/office/powerpoint/2010/main" val="168058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sz="4000"/>
              <a:t>Recursive Winding Tree Drawing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ru-RU" sz="2400"/>
              <a:t>Arrange the tree so that 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</a:rPr>
              <a:t>l</a:t>
            </a:r>
            <a:r>
              <a:rPr lang="en-US" altLang="ru-RU" sz="2400" i="1">
                <a:solidFill>
                  <a:schemeClr val="hlink"/>
                </a:solidFill>
              </a:rPr>
              <a:t>(left(v))</a:t>
            </a:r>
            <a:r>
              <a:rPr lang="en-US" altLang="ru-RU" sz="2400"/>
              <a:t> </a:t>
            </a:r>
            <a:r>
              <a:rPr lang="en-US" altLang="ru-RU" sz="2400">
                <a:solidFill>
                  <a:schemeClr val="hlink"/>
                </a:solidFill>
                <a:cs typeface="Arial" charset="0"/>
              </a:rPr>
              <a:t>≤</a:t>
            </a:r>
            <a:r>
              <a:rPr lang="en-US" altLang="ru-RU" sz="2400">
                <a:cs typeface="Arial" charset="0"/>
              </a:rPr>
              <a:t> 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(right(v)) </a:t>
            </a:r>
            <a:r>
              <a:rPr lang="en-US" altLang="ru-RU" sz="2400">
                <a:cs typeface="Arial" charset="0"/>
              </a:rPr>
              <a:t>at every vertex 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v</a:t>
            </a:r>
            <a:r>
              <a:rPr lang="en-US" altLang="ru-RU" sz="2400">
                <a:cs typeface="Arial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ru-RU" sz="2400">
                <a:cs typeface="Arial" charset="0"/>
              </a:rPr>
              <a:t>Give a parameter 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A&gt;1</a:t>
            </a:r>
            <a:r>
              <a:rPr lang="en-US" altLang="ru-RU" sz="2400">
                <a:cs typeface="Arial" charset="0"/>
              </a:rPr>
              <a:t>,if 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≤A</a:t>
            </a:r>
            <a:r>
              <a:rPr lang="en-US" altLang="ru-RU" sz="2400">
                <a:cs typeface="Arial" charset="0"/>
              </a:rPr>
              <a:t>, then draw the tree using right-heavy-HV-tree;</a:t>
            </a:r>
          </a:p>
          <a:p>
            <a:pPr lvl="1">
              <a:lnSpc>
                <a:spcPct val="90000"/>
              </a:lnSpc>
            </a:pP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H(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) ≤log</a:t>
            </a:r>
            <a:r>
              <a:rPr lang="en-US" altLang="ru-RU" sz="2000" i="1" baseline="-25000">
                <a:solidFill>
                  <a:schemeClr val="hlink"/>
                </a:solidFill>
                <a:cs typeface="Arial" charset="0"/>
              </a:rPr>
              <a:t>2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, W(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)≤A, </a:t>
            </a:r>
            <a:r>
              <a:rPr lang="en-US" altLang="ru-RU" sz="2000">
                <a:cs typeface="Arial" charset="0"/>
              </a:rPr>
              <a:t>and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 t(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)=O(A)</a:t>
            </a:r>
            <a:r>
              <a:rPr lang="en-US" altLang="ru-RU" sz="2000">
                <a:cs typeface="Arial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ru-RU" sz="2400">
                <a:cs typeface="Arial" charset="0"/>
              </a:rPr>
              <a:t>If 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&gt;A</a:t>
            </a:r>
            <a:r>
              <a:rPr lang="en-US" altLang="ru-RU" sz="2400">
                <a:cs typeface="Arial" charset="0"/>
              </a:rPr>
              <a:t>, define a sequence </a:t>
            </a:r>
            <a:r>
              <a:rPr lang="en-US" altLang="ru-RU" sz="2400">
                <a:solidFill>
                  <a:schemeClr val="hlink"/>
                </a:solidFill>
                <a:cs typeface="Arial" charset="0"/>
              </a:rPr>
              <a:t>{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v</a:t>
            </a:r>
            <a:r>
              <a:rPr lang="en-US" altLang="ru-RU" sz="2400" i="1" baseline="-25000">
                <a:solidFill>
                  <a:schemeClr val="hlink"/>
                </a:solidFill>
                <a:cs typeface="Arial" charset="0"/>
              </a:rPr>
              <a:t>i</a:t>
            </a:r>
            <a:r>
              <a:rPr lang="en-US" altLang="ru-RU" sz="2400">
                <a:solidFill>
                  <a:schemeClr val="hlink"/>
                </a:solidFill>
                <a:cs typeface="Arial" charset="0"/>
              </a:rPr>
              <a:t>}</a:t>
            </a:r>
            <a:r>
              <a:rPr lang="en-US" altLang="ru-RU" sz="2400">
                <a:cs typeface="Arial" charset="0"/>
              </a:rPr>
              <a:t>: 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v</a:t>
            </a:r>
            <a:r>
              <a:rPr lang="en-US" altLang="ru-RU" sz="2400" i="1" baseline="-25000">
                <a:solidFill>
                  <a:schemeClr val="hlink"/>
                </a:solidFill>
                <a:cs typeface="Arial" charset="0"/>
              </a:rPr>
              <a:t>1</a:t>
            </a:r>
            <a:r>
              <a:rPr lang="en-US" altLang="ru-RU" sz="2400">
                <a:cs typeface="Arial" charset="0"/>
              </a:rPr>
              <a:t> is the root and 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v</a:t>
            </a:r>
            <a:r>
              <a:rPr lang="en-US" altLang="ru-RU" sz="2400" i="1" baseline="-25000">
                <a:solidFill>
                  <a:schemeClr val="hlink"/>
                </a:solidFill>
                <a:cs typeface="Arial" charset="0"/>
              </a:rPr>
              <a:t>i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+1=right(v</a:t>
            </a:r>
            <a:r>
              <a:rPr lang="en-US" altLang="ru-RU" sz="2400" i="1" baseline="-25000">
                <a:solidFill>
                  <a:schemeClr val="hlink"/>
                </a:solidFill>
                <a:cs typeface="Arial" charset="0"/>
              </a:rPr>
              <a:t>i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)</a:t>
            </a:r>
            <a:r>
              <a:rPr lang="en-US" altLang="ru-RU" sz="2400">
                <a:cs typeface="Arial" charset="0"/>
              </a:rPr>
              <a:t> for 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i=1,2,…</a:t>
            </a:r>
            <a:r>
              <a:rPr lang="en-US" altLang="ru-RU" sz="2400">
                <a:cs typeface="Arial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ru-RU" sz="2400">
                <a:cs typeface="Arial" charset="0"/>
              </a:rPr>
              <a:t>Let 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k≥1</a:t>
            </a:r>
            <a:r>
              <a:rPr lang="en-US" altLang="ru-RU" sz="2400">
                <a:cs typeface="Arial" charset="0"/>
              </a:rPr>
              <a:t> be an index with 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(v</a:t>
            </a:r>
            <a:r>
              <a:rPr lang="en-US" altLang="ru-RU" sz="2400" i="1" baseline="-25000">
                <a:solidFill>
                  <a:schemeClr val="hlink"/>
                </a:solidFill>
                <a:cs typeface="Arial" charset="0"/>
              </a:rPr>
              <a:t>k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)&gt;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-A</a:t>
            </a:r>
            <a:r>
              <a:rPr lang="en-US" altLang="ru-RU" sz="2400">
                <a:cs typeface="Arial" charset="0"/>
              </a:rPr>
              <a:t> and 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(v</a:t>
            </a:r>
            <a:r>
              <a:rPr lang="en-US" altLang="ru-RU" sz="2400" i="1" baseline="-25000">
                <a:solidFill>
                  <a:schemeClr val="hlink"/>
                </a:solidFill>
                <a:cs typeface="Arial" charset="0"/>
              </a:rPr>
              <a:t>k+1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)≤ 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-A</a:t>
            </a:r>
            <a:r>
              <a:rPr lang="en-US" altLang="ru-RU" sz="2400">
                <a:cs typeface="Arial" charset="0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ru-RU" sz="2000">
                <a:cs typeface="Arial" charset="0"/>
              </a:rPr>
              <a:t>Such a 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k</a:t>
            </a:r>
            <a:r>
              <a:rPr lang="en-US" altLang="ru-RU" sz="2000">
                <a:cs typeface="Arial" charset="0"/>
              </a:rPr>
              <a:t> can be found in 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O(k)</a:t>
            </a:r>
            <a:r>
              <a:rPr lang="en-US" altLang="ru-RU" sz="2000">
                <a:cs typeface="Arial" charset="0"/>
              </a:rPr>
              <a:t> time, since</a:t>
            </a:r>
            <a:r>
              <a:rPr lang="en-US" altLang="ru-RU" sz="2000">
                <a:latin typeface="Script MT Bold" pitchFamily="66" charset="0"/>
                <a:cs typeface="Arial" charset="0"/>
              </a:rPr>
              <a:t> 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(v</a:t>
            </a:r>
            <a:r>
              <a:rPr lang="en-US" altLang="ru-RU" sz="2000" i="1" baseline="-25000">
                <a:solidFill>
                  <a:schemeClr val="hlink"/>
                </a:solidFill>
                <a:cs typeface="Arial" charset="0"/>
              </a:rPr>
              <a:t>1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)</a:t>
            </a:r>
            <a:r>
              <a:rPr lang="en-US" altLang="ru-RU" sz="2000">
                <a:cs typeface="Arial" charset="0"/>
              </a:rPr>
              <a:t>, 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(v</a:t>
            </a:r>
            <a:r>
              <a:rPr lang="en-US" altLang="ru-RU" sz="2000" i="1" baseline="-25000">
                <a:solidFill>
                  <a:schemeClr val="hlink"/>
                </a:solidFill>
                <a:cs typeface="Arial" charset="0"/>
              </a:rPr>
              <a:t>2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)</a:t>
            </a:r>
            <a:r>
              <a:rPr lang="en-US" altLang="ru-RU" sz="2000">
                <a:cs typeface="Arial" charset="0"/>
              </a:rPr>
              <a:t>, … is a strictly decreasing order</a:t>
            </a:r>
          </a:p>
        </p:txBody>
      </p:sp>
    </p:spTree>
    <p:extLst>
      <p:ext uri="{BB962C8B-B14F-4D97-AF65-F5344CB8AC3E}">
        <p14:creationId xmlns:p14="http://schemas.microsoft.com/office/powerpoint/2010/main" val="329562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sz="4000"/>
              <a:t>Recursive Winding Tree Drawing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ru-RU" sz="2400"/>
              <a:t>Let </a:t>
            </a:r>
            <a:r>
              <a:rPr lang="en-US" altLang="ru-RU" sz="2400" i="1">
                <a:solidFill>
                  <a:schemeClr val="hlink"/>
                </a:solidFill>
              </a:rPr>
              <a:t>T</a:t>
            </a:r>
            <a:r>
              <a:rPr lang="en-US" altLang="ru-RU" sz="2400" i="1" baseline="-25000">
                <a:solidFill>
                  <a:schemeClr val="hlink"/>
                </a:solidFill>
              </a:rPr>
              <a:t>i</a:t>
            </a:r>
            <a:r>
              <a:rPr lang="en-US" altLang="ru-RU" sz="2400" i="1">
                <a:solidFill>
                  <a:schemeClr val="hlink"/>
                </a:solidFill>
              </a:rPr>
              <a:t>=T(left(v</a:t>
            </a:r>
            <a:r>
              <a:rPr lang="en-US" altLang="ru-RU" sz="2400" i="1" baseline="-25000">
                <a:solidFill>
                  <a:schemeClr val="hlink"/>
                </a:solidFill>
              </a:rPr>
              <a:t>i</a:t>
            </a:r>
            <a:r>
              <a:rPr lang="en-US" altLang="ru-RU" sz="2400" i="1">
                <a:solidFill>
                  <a:schemeClr val="hlink"/>
                </a:solidFill>
              </a:rPr>
              <a:t>))</a:t>
            </a:r>
            <a:r>
              <a:rPr lang="en-US" altLang="ru-RU" sz="2400"/>
              <a:t> and 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</a:rPr>
              <a:t>l</a:t>
            </a:r>
            <a:r>
              <a:rPr lang="en-US" altLang="ru-RU" sz="2400" i="1" baseline="-25000">
                <a:solidFill>
                  <a:schemeClr val="hlink"/>
                </a:solidFill>
              </a:rPr>
              <a:t>i</a:t>
            </a:r>
            <a:r>
              <a:rPr lang="en-US" altLang="ru-RU" sz="2400" i="1">
                <a:solidFill>
                  <a:schemeClr val="hlink"/>
                </a:solidFill>
              </a:rPr>
              <a:t>=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</a:rPr>
              <a:t>l</a:t>
            </a:r>
            <a:r>
              <a:rPr lang="en-US" altLang="ru-RU" sz="2400" i="1">
                <a:solidFill>
                  <a:schemeClr val="hlink"/>
                </a:solidFill>
              </a:rPr>
              <a:t>(left(v</a:t>
            </a:r>
            <a:r>
              <a:rPr lang="en-US" altLang="ru-RU" sz="2400" i="1" baseline="-25000">
                <a:solidFill>
                  <a:schemeClr val="hlink"/>
                </a:solidFill>
              </a:rPr>
              <a:t>i</a:t>
            </a:r>
            <a:r>
              <a:rPr lang="en-US" altLang="ru-RU" sz="2400" i="1">
                <a:solidFill>
                  <a:schemeClr val="hlink"/>
                </a:solidFill>
              </a:rPr>
              <a:t>))</a:t>
            </a:r>
            <a:r>
              <a:rPr lang="en-US" altLang="ru-RU" sz="2400"/>
              <a:t> for </a:t>
            </a:r>
            <a:r>
              <a:rPr lang="en-US" altLang="ru-RU" sz="2400" i="1">
                <a:solidFill>
                  <a:schemeClr val="hlink"/>
                </a:solidFill>
              </a:rPr>
              <a:t>i=1,…,k-1</a:t>
            </a:r>
          </a:p>
          <a:p>
            <a:r>
              <a:rPr lang="en-US" altLang="ru-RU" sz="2400"/>
              <a:t>Let </a:t>
            </a:r>
            <a:r>
              <a:rPr lang="en-US" altLang="ru-RU" sz="2400" i="1">
                <a:solidFill>
                  <a:schemeClr val="hlink"/>
                </a:solidFill>
              </a:rPr>
              <a:t>T’=T(left(v</a:t>
            </a:r>
            <a:r>
              <a:rPr lang="en-US" altLang="ru-RU" sz="2400" i="1" baseline="-25000">
                <a:solidFill>
                  <a:schemeClr val="hlink"/>
                </a:solidFill>
              </a:rPr>
              <a:t>k</a:t>
            </a:r>
            <a:r>
              <a:rPr lang="en-US" altLang="ru-RU" sz="2400" i="1">
                <a:solidFill>
                  <a:schemeClr val="hlink"/>
                </a:solidFill>
              </a:rPr>
              <a:t>))</a:t>
            </a:r>
            <a:r>
              <a:rPr lang="en-US" altLang="ru-RU" sz="2400"/>
              <a:t>, </a:t>
            </a:r>
            <a:r>
              <a:rPr lang="en-US" altLang="ru-RU" sz="2400" i="1">
                <a:solidFill>
                  <a:schemeClr val="hlink"/>
                </a:solidFill>
              </a:rPr>
              <a:t>T’’=T(right(v</a:t>
            </a:r>
            <a:r>
              <a:rPr lang="en-US" altLang="ru-RU" sz="2400" i="1" baseline="-25000">
                <a:solidFill>
                  <a:schemeClr val="hlink"/>
                </a:solidFill>
              </a:rPr>
              <a:t>k</a:t>
            </a:r>
            <a:r>
              <a:rPr lang="en-US" altLang="ru-RU" sz="2400" i="1">
                <a:solidFill>
                  <a:schemeClr val="hlink"/>
                </a:solidFill>
              </a:rPr>
              <a:t>))</a:t>
            </a:r>
            <a:r>
              <a:rPr lang="en-US" altLang="ru-RU" sz="2400"/>
              <a:t>, 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</a:rPr>
              <a:t>l</a:t>
            </a:r>
            <a:r>
              <a:rPr lang="en-US" altLang="ru-RU" sz="2400" i="1">
                <a:solidFill>
                  <a:schemeClr val="hlink"/>
                </a:solidFill>
              </a:rPr>
              <a:t>’=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</a:rPr>
              <a:t>l</a:t>
            </a:r>
            <a:r>
              <a:rPr lang="en-US" altLang="ru-RU" sz="2400" i="1">
                <a:solidFill>
                  <a:schemeClr val="hlink"/>
                </a:solidFill>
              </a:rPr>
              <a:t>(left(v</a:t>
            </a:r>
            <a:r>
              <a:rPr lang="en-US" altLang="ru-RU" sz="2400" i="1" baseline="-25000">
                <a:solidFill>
                  <a:schemeClr val="hlink"/>
                </a:solidFill>
              </a:rPr>
              <a:t>k</a:t>
            </a:r>
            <a:r>
              <a:rPr lang="en-US" altLang="ru-RU" sz="2400" i="1">
                <a:solidFill>
                  <a:schemeClr val="hlink"/>
                </a:solidFill>
              </a:rPr>
              <a:t>))</a:t>
            </a:r>
            <a:r>
              <a:rPr lang="en-US" altLang="ru-RU" sz="2400"/>
              <a:t>, and 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</a:rPr>
              <a:t>l</a:t>
            </a:r>
            <a:r>
              <a:rPr lang="en-US" altLang="ru-RU" sz="2400" i="1">
                <a:solidFill>
                  <a:schemeClr val="hlink"/>
                </a:solidFill>
              </a:rPr>
              <a:t>’’=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</a:rPr>
              <a:t>l</a:t>
            </a:r>
            <a:r>
              <a:rPr lang="en-US" altLang="ru-RU" sz="2400" i="1">
                <a:solidFill>
                  <a:schemeClr val="hlink"/>
                </a:solidFill>
              </a:rPr>
              <a:t>(right(v</a:t>
            </a:r>
            <a:r>
              <a:rPr lang="en-US" altLang="ru-RU" sz="2400" i="1" baseline="-25000">
                <a:solidFill>
                  <a:schemeClr val="hlink"/>
                </a:solidFill>
              </a:rPr>
              <a:t>k</a:t>
            </a:r>
            <a:r>
              <a:rPr lang="en-US" altLang="ru-RU" sz="2400" i="1">
                <a:solidFill>
                  <a:schemeClr val="hlink"/>
                </a:solidFill>
              </a:rPr>
              <a:t>))</a:t>
            </a:r>
          </a:p>
          <a:p>
            <a:r>
              <a:rPr lang="en-US" altLang="ru-RU" sz="2400"/>
              <a:t>Note that </a:t>
            </a:r>
          </a:p>
          <a:p>
            <a:pPr lvl="1"/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</a:rPr>
              <a:t>’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≤ 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’’</a:t>
            </a:r>
            <a:r>
              <a:rPr lang="en-US" altLang="ru-RU" sz="2000">
                <a:cs typeface="Arial" charset="0"/>
              </a:rPr>
              <a:t>, since 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T</a:t>
            </a:r>
            <a:r>
              <a:rPr lang="en-US" altLang="ru-RU" sz="2000">
                <a:cs typeface="Arial" charset="0"/>
              </a:rPr>
              <a:t> is right heavy</a:t>
            </a:r>
          </a:p>
          <a:p>
            <a:pPr lvl="1"/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 baseline="-25000">
                <a:solidFill>
                  <a:schemeClr val="hlink"/>
                </a:solidFill>
                <a:cs typeface="Arial" charset="0"/>
              </a:rPr>
              <a:t>1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 + … + 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 baseline="-25000">
                <a:solidFill>
                  <a:schemeClr val="hlink"/>
                </a:solidFill>
                <a:cs typeface="Arial" charset="0"/>
              </a:rPr>
              <a:t>k-1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 = 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 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- 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(v</a:t>
            </a:r>
            <a:r>
              <a:rPr lang="en-US" altLang="ru-RU" sz="2000" i="1" baseline="-25000">
                <a:solidFill>
                  <a:schemeClr val="hlink"/>
                </a:solidFill>
                <a:cs typeface="Arial" charset="0"/>
              </a:rPr>
              <a:t>k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) &lt; A</a:t>
            </a:r>
          </a:p>
          <a:p>
            <a:pPr lvl="1"/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Max</a:t>
            </a:r>
            <a:r>
              <a:rPr lang="en-US" altLang="ru-RU" sz="2000">
                <a:solidFill>
                  <a:schemeClr val="hlink"/>
                </a:solidFill>
                <a:cs typeface="Arial" charset="0"/>
              </a:rPr>
              <a:t>{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’,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’’</a:t>
            </a:r>
            <a:r>
              <a:rPr lang="en-US" altLang="ru-RU" sz="2000">
                <a:solidFill>
                  <a:schemeClr val="hlink"/>
                </a:solidFill>
                <a:cs typeface="Arial" charset="0"/>
              </a:rPr>
              <a:t>}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= 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(v</a:t>
            </a:r>
            <a:r>
              <a:rPr lang="en-US" altLang="ru-RU" sz="2000" i="1" baseline="-25000">
                <a:solidFill>
                  <a:schemeClr val="hlink"/>
                </a:solidFill>
                <a:cs typeface="Arial" charset="0"/>
              </a:rPr>
              <a:t>k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+1)≤ 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-A</a:t>
            </a:r>
          </a:p>
        </p:txBody>
      </p:sp>
      <p:grpSp>
        <p:nvGrpSpPr>
          <p:cNvPr id="115722" name="Group 10"/>
          <p:cNvGrpSpPr>
            <a:grpSpLocks/>
          </p:cNvGrpSpPr>
          <p:nvPr/>
        </p:nvGrpSpPr>
        <p:grpSpPr bwMode="auto">
          <a:xfrm>
            <a:off x="4284663" y="1477963"/>
            <a:ext cx="1344612" cy="1303337"/>
            <a:chOff x="3802" y="976"/>
            <a:chExt cx="847" cy="821"/>
          </a:xfrm>
        </p:grpSpPr>
        <p:sp>
          <p:nvSpPr>
            <p:cNvPr id="115717" name="Line 5"/>
            <p:cNvSpPr>
              <a:spLocks noChangeShapeType="1"/>
            </p:cNvSpPr>
            <p:nvPr/>
          </p:nvSpPr>
          <p:spPr bwMode="auto">
            <a:xfrm flipH="1">
              <a:off x="4105" y="1207"/>
              <a:ext cx="136" cy="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5718" name="Line 6"/>
            <p:cNvSpPr>
              <a:spLocks noChangeShapeType="1"/>
            </p:cNvSpPr>
            <p:nvPr/>
          </p:nvSpPr>
          <p:spPr bwMode="auto">
            <a:xfrm>
              <a:off x="4241" y="1207"/>
              <a:ext cx="408" cy="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5719" name="Text Box 7"/>
            <p:cNvSpPr txBox="1">
              <a:spLocks noChangeArrowheads="1"/>
            </p:cNvSpPr>
            <p:nvPr/>
          </p:nvSpPr>
          <p:spPr bwMode="auto">
            <a:xfrm>
              <a:off x="4241" y="976"/>
              <a:ext cx="2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v</a:t>
              </a:r>
              <a:r>
                <a:rPr lang="en-US" altLang="ru-RU" sz="1800" baseline="-25000"/>
                <a:t>1</a:t>
              </a:r>
            </a:p>
          </p:txBody>
        </p:sp>
        <p:sp>
          <p:nvSpPr>
            <p:cNvPr id="115720" name="Text Box 8"/>
            <p:cNvSpPr txBox="1">
              <a:spLocks noChangeArrowheads="1"/>
            </p:cNvSpPr>
            <p:nvPr/>
          </p:nvSpPr>
          <p:spPr bwMode="auto">
            <a:xfrm>
              <a:off x="3802" y="1430"/>
              <a:ext cx="25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T</a:t>
              </a:r>
              <a:r>
                <a:rPr lang="en-US" altLang="ru-RU" sz="1800" baseline="-25000"/>
                <a:t>1</a:t>
              </a:r>
            </a:p>
          </p:txBody>
        </p:sp>
        <p:sp>
          <p:nvSpPr>
            <p:cNvPr id="115721" name="AutoShape 9"/>
            <p:cNvSpPr>
              <a:spLocks noChangeArrowheads="1"/>
            </p:cNvSpPr>
            <p:nvPr/>
          </p:nvSpPr>
          <p:spPr bwMode="auto">
            <a:xfrm>
              <a:off x="4014" y="1570"/>
              <a:ext cx="182" cy="227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grpSp>
        <p:nvGrpSpPr>
          <p:cNvPr id="115723" name="Group 11"/>
          <p:cNvGrpSpPr>
            <a:grpSpLocks/>
          </p:cNvGrpSpPr>
          <p:nvPr/>
        </p:nvGrpSpPr>
        <p:grpSpPr bwMode="auto">
          <a:xfrm>
            <a:off x="4933950" y="2020888"/>
            <a:ext cx="1344613" cy="1303337"/>
            <a:chOff x="3802" y="976"/>
            <a:chExt cx="847" cy="821"/>
          </a:xfrm>
        </p:grpSpPr>
        <p:sp>
          <p:nvSpPr>
            <p:cNvPr id="115724" name="Line 12"/>
            <p:cNvSpPr>
              <a:spLocks noChangeShapeType="1"/>
            </p:cNvSpPr>
            <p:nvPr/>
          </p:nvSpPr>
          <p:spPr bwMode="auto">
            <a:xfrm flipH="1">
              <a:off x="4105" y="1207"/>
              <a:ext cx="136" cy="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5725" name="Line 13"/>
            <p:cNvSpPr>
              <a:spLocks noChangeShapeType="1"/>
            </p:cNvSpPr>
            <p:nvPr/>
          </p:nvSpPr>
          <p:spPr bwMode="auto">
            <a:xfrm>
              <a:off x="4241" y="1207"/>
              <a:ext cx="408" cy="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5726" name="Text Box 14"/>
            <p:cNvSpPr txBox="1">
              <a:spLocks noChangeArrowheads="1"/>
            </p:cNvSpPr>
            <p:nvPr/>
          </p:nvSpPr>
          <p:spPr bwMode="auto">
            <a:xfrm>
              <a:off x="4241" y="976"/>
              <a:ext cx="2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v</a:t>
              </a:r>
              <a:r>
                <a:rPr lang="en-US" altLang="ru-RU" sz="1800" baseline="-25000"/>
                <a:t>2</a:t>
              </a:r>
            </a:p>
          </p:txBody>
        </p:sp>
        <p:sp>
          <p:nvSpPr>
            <p:cNvPr id="115727" name="Text Box 15"/>
            <p:cNvSpPr txBox="1">
              <a:spLocks noChangeArrowheads="1"/>
            </p:cNvSpPr>
            <p:nvPr/>
          </p:nvSpPr>
          <p:spPr bwMode="auto">
            <a:xfrm>
              <a:off x="3802" y="1430"/>
              <a:ext cx="25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T</a:t>
              </a:r>
              <a:r>
                <a:rPr lang="en-US" altLang="ru-RU" sz="1800" baseline="-25000"/>
                <a:t>2</a:t>
              </a:r>
            </a:p>
          </p:txBody>
        </p:sp>
        <p:sp>
          <p:nvSpPr>
            <p:cNvPr id="115728" name="AutoShape 16"/>
            <p:cNvSpPr>
              <a:spLocks noChangeArrowheads="1"/>
            </p:cNvSpPr>
            <p:nvPr/>
          </p:nvSpPr>
          <p:spPr bwMode="auto">
            <a:xfrm>
              <a:off x="4014" y="1570"/>
              <a:ext cx="182" cy="227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115729" name="Text Box 17"/>
          <p:cNvSpPr txBox="1">
            <a:spLocks noChangeArrowheads="1"/>
          </p:cNvSpPr>
          <p:nvPr/>
        </p:nvSpPr>
        <p:spPr bwMode="auto">
          <a:xfrm rot="2762411">
            <a:off x="6084888" y="2863850"/>
            <a:ext cx="692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 sz="4000"/>
              <a:t>…</a:t>
            </a:r>
          </a:p>
        </p:txBody>
      </p:sp>
      <p:grpSp>
        <p:nvGrpSpPr>
          <p:cNvPr id="115730" name="Group 18"/>
          <p:cNvGrpSpPr>
            <a:grpSpLocks/>
          </p:cNvGrpSpPr>
          <p:nvPr/>
        </p:nvGrpSpPr>
        <p:grpSpPr bwMode="auto">
          <a:xfrm>
            <a:off x="6011863" y="3127375"/>
            <a:ext cx="1344612" cy="1303338"/>
            <a:chOff x="3802" y="976"/>
            <a:chExt cx="847" cy="821"/>
          </a:xfrm>
        </p:grpSpPr>
        <p:sp>
          <p:nvSpPr>
            <p:cNvPr id="115731" name="Line 19"/>
            <p:cNvSpPr>
              <a:spLocks noChangeShapeType="1"/>
            </p:cNvSpPr>
            <p:nvPr/>
          </p:nvSpPr>
          <p:spPr bwMode="auto">
            <a:xfrm flipH="1">
              <a:off x="4105" y="1207"/>
              <a:ext cx="136" cy="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5732" name="Line 20"/>
            <p:cNvSpPr>
              <a:spLocks noChangeShapeType="1"/>
            </p:cNvSpPr>
            <p:nvPr/>
          </p:nvSpPr>
          <p:spPr bwMode="auto">
            <a:xfrm>
              <a:off x="4241" y="1207"/>
              <a:ext cx="408" cy="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5733" name="Text Box 21"/>
            <p:cNvSpPr txBox="1">
              <a:spLocks noChangeArrowheads="1"/>
            </p:cNvSpPr>
            <p:nvPr/>
          </p:nvSpPr>
          <p:spPr bwMode="auto">
            <a:xfrm>
              <a:off x="4241" y="976"/>
              <a:ext cx="34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V</a:t>
              </a:r>
              <a:r>
                <a:rPr lang="en-US" altLang="ru-RU" sz="1800" baseline="-25000"/>
                <a:t>k-2</a:t>
              </a:r>
            </a:p>
          </p:txBody>
        </p:sp>
        <p:sp>
          <p:nvSpPr>
            <p:cNvPr id="115734" name="Text Box 22"/>
            <p:cNvSpPr txBox="1">
              <a:spLocks noChangeArrowheads="1"/>
            </p:cNvSpPr>
            <p:nvPr/>
          </p:nvSpPr>
          <p:spPr bwMode="auto">
            <a:xfrm>
              <a:off x="3802" y="1430"/>
              <a:ext cx="3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T</a:t>
              </a:r>
              <a:r>
                <a:rPr lang="en-US" altLang="ru-RU" sz="1800" baseline="-25000"/>
                <a:t>k-2</a:t>
              </a:r>
            </a:p>
          </p:txBody>
        </p:sp>
        <p:sp>
          <p:nvSpPr>
            <p:cNvPr id="115735" name="AutoShape 23"/>
            <p:cNvSpPr>
              <a:spLocks noChangeArrowheads="1"/>
            </p:cNvSpPr>
            <p:nvPr/>
          </p:nvSpPr>
          <p:spPr bwMode="auto">
            <a:xfrm>
              <a:off x="4014" y="1570"/>
              <a:ext cx="182" cy="227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grpSp>
        <p:nvGrpSpPr>
          <p:cNvPr id="115736" name="Group 24"/>
          <p:cNvGrpSpPr>
            <a:grpSpLocks/>
          </p:cNvGrpSpPr>
          <p:nvPr/>
        </p:nvGrpSpPr>
        <p:grpSpPr bwMode="auto">
          <a:xfrm>
            <a:off x="6661150" y="3671888"/>
            <a:ext cx="1344613" cy="1303337"/>
            <a:chOff x="3802" y="976"/>
            <a:chExt cx="847" cy="821"/>
          </a:xfrm>
        </p:grpSpPr>
        <p:sp>
          <p:nvSpPr>
            <p:cNvPr id="115737" name="Line 25"/>
            <p:cNvSpPr>
              <a:spLocks noChangeShapeType="1"/>
            </p:cNvSpPr>
            <p:nvPr/>
          </p:nvSpPr>
          <p:spPr bwMode="auto">
            <a:xfrm flipH="1">
              <a:off x="4105" y="1207"/>
              <a:ext cx="136" cy="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5738" name="Line 26"/>
            <p:cNvSpPr>
              <a:spLocks noChangeShapeType="1"/>
            </p:cNvSpPr>
            <p:nvPr/>
          </p:nvSpPr>
          <p:spPr bwMode="auto">
            <a:xfrm>
              <a:off x="4241" y="1207"/>
              <a:ext cx="408" cy="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5739" name="Text Box 27"/>
            <p:cNvSpPr txBox="1">
              <a:spLocks noChangeArrowheads="1"/>
            </p:cNvSpPr>
            <p:nvPr/>
          </p:nvSpPr>
          <p:spPr bwMode="auto">
            <a:xfrm>
              <a:off x="4241" y="976"/>
              <a:ext cx="34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V</a:t>
              </a:r>
              <a:r>
                <a:rPr lang="en-US" altLang="ru-RU" sz="1800" baseline="-25000"/>
                <a:t>k-1</a:t>
              </a:r>
            </a:p>
          </p:txBody>
        </p:sp>
        <p:sp>
          <p:nvSpPr>
            <p:cNvPr id="115740" name="Text Box 28"/>
            <p:cNvSpPr txBox="1">
              <a:spLocks noChangeArrowheads="1"/>
            </p:cNvSpPr>
            <p:nvPr/>
          </p:nvSpPr>
          <p:spPr bwMode="auto">
            <a:xfrm>
              <a:off x="3802" y="1430"/>
              <a:ext cx="3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T</a:t>
              </a:r>
              <a:r>
                <a:rPr lang="en-US" altLang="ru-RU" sz="1800" baseline="-25000"/>
                <a:t>k-1</a:t>
              </a:r>
            </a:p>
          </p:txBody>
        </p:sp>
        <p:sp>
          <p:nvSpPr>
            <p:cNvPr id="115741" name="AutoShape 29"/>
            <p:cNvSpPr>
              <a:spLocks noChangeArrowheads="1"/>
            </p:cNvSpPr>
            <p:nvPr/>
          </p:nvSpPr>
          <p:spPr bwMode="auto">
            <a:xfrm>
              <a:off x="4014" y="1570"/>
              <a:ext cx="182" cy="227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115743" name="Line 31"/>
          <p:cNvSpPr>
            <a:spLocks noChangeShapeType="1"/>
          </p:cNvSpPr>
          <p:nvPr/>
        </p:nvSpPr>
        <p:spPr bwMode="auto">
          <a:xfrm flipH="1">
            <a:off x="7791450" y="4581525"/>
            <a:ext cx="215900" cy="539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15744" name="Line 32"/>
          <p:cNvSpPr>
            <a:spLocks noChangeShapeType="1"/>
          </p:cNvSpPr>
          <p:nvPr/>
        </p:nvSpPr>
        <p:spPr bwMode="auto">
          <a:xfrm>
            <a:off x="8007350" y="4581525"/>
            <a:ext cx="647700" cy="539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15745" name="Text Box 33"/>
          <p:cNvSpPr txBox="1">
            <a:spLocks noChangeArrowheads="1"/>
          </p:cNvSpPr>
          <p:nvPr/>
        </p:nvSpPr>
        <p:spPr bwMode="auto">
          <a:xfrm>
            <a:off x="8007350" y="4214813"/>
            <a:ext cx="37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 sz="1800"/>
              <a:t>v</a:t>
            </a:r>
            <a:r>
              <a:rPr lang="en-US" altLang="ru-RU" sz="1800" baseline="-25000"/>
              <a:t>k</a:t>
            </a:r>
          </a:p>
        </p:txBody>
      </p:sp>
      <p:sp>
        <p:nvSpPr>
          <p:cNvPr id="115746" name="Text Box 34"/>
          <p:cNvSpPr txBox="1">
            <a:spLocks noChangeArrowheads="1"/>
          </p:cNvSpPr>
          <p:nvPr/>
        </p:nvSpPr>
        <p:spPr bwMode="auto">
          <a:xfrm>
            <a:off x="7596188" y="5516563"/>
            <a:ext cx="37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 sz="1800"/>
              <a:t>T’</a:t>
            </a:r>
          </a:p>
        </p:txBody>
      </p:sp>
      <p:sp>
        <p:nvSpPr>
          <p:cNvPr id="115747" name="AutoShape 35"/>
          <p:cNvSpPr>
            <a:spLocks noChangeArrowheads="1"/>
          </p:cNvSpPr>
          <p:nvPr/>
        </p:nvSpPr>
        <p:spPr bwMode="auto">
          <a:xfrm>
            <a:off x="7646988" y="5157788"/>
            <a:ext cx="288925" cy="360362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15748" name="AutoShape 36"/>
          <p:cNvSpPr>
            <a:spLocks noChangeArrowheads="1"/>
          </p:cNvSpPr>
          <p:nvPr/>
        </p:nvSpPr>
        <p:spPr bwMode="auto">
          <a:xfrm>
            <a:off x="8504238" y="5138738"/>
            <a:ext cx="288925" cy="360362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15749" name="Text Box 37"/>
          <p:cNvSpPr txBox="1">
            <a:spLocks noChangeArrowheads="1"/>
          </p:cNvSpPr>
          <p:nvPr/>
        </p:nvSpPr>
        <p:spPr bwMode="auto">
          <a:xfrm>
            <a:off x="8459788" y="5516563"/>
            <a:ext cx="425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 sz="1800"/>
              <a:t>T’’</a:t>
            </a:r>
          </a:p>
        </p:txBody>
      </p:sp>
    </p:spTree>
    <p:extLst>
      <p:ext uri="{BB962C8B-B14F-4D97-AF65-F5344CB8AC3E}">
        <p14:creationId xmlns:p14="http://schemas.microsoft.com/office/powerpoint/2010/main" val="355359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sz="4000"/>
              <a:t>Recursive Winding Tree Drawing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ru-RU" sz="2000"/>
              <a:t>If </a:t>
            </a:r>
            <a:r>
              <a:rPr lang="en-US" altLang="ru-RU" sz="2000" i="1">
                <a:solidFill>
                  <a:schemeClr val="hlink"/>
                </a:solidFill>
              </a:rPr>
              <a:t>k=1</a:t>
            </a:r>
            <a:r>
              <a:rPr lang="en-US" altLang="ru-RU" sz="2000"/>
              <a:t>, </a:t>
            </a:r>
            <a:r>
              <a:rPr lang="en-US" altLang="ru-RU" sz="2000" i="1">
                <a:solidFill>
                  <a:schemeClr val="hlink"/>
                </a:solidFill>
              </a:rPr>
              <a:t>T’</a:t>
            </a:r>
            <a:r>
              <a:rPr lang="en-US" altLang="ru-RU" sz="2000"/>
              <a:t> and </a:t>
            </a:r>
            <a:r>
              <a:rPr lang="en-US" altLang="ru-RU" sz="2000" i="1">
                <a:solidFill>
                  <a:schemeClr val="hlink"/>
                </a:solidFill>
              </a:rPr>
              <a:t>T’’</a:t>
            </a:r>
            <a:r>
              <a:rPr lang="en-US" altLang="ru-RU" sz="2000"/>
              <a:t> are drawn recursively below </a:t>
            </a:r>
            <a:r>
              <a:rPr lang="en-US" altLang="ru-RU" sz="2000" i="1">
                <a:solidFill>
                  <a:schemeClr val="hlink"/>
                </a:solidFill>
              </a:rPr>
              <a:t>v</a:t>
            </a:r>
            <a:r>
              <a:rPr lang="en-US" altLang="ru-RU" sz="2000" i="1" baseline="-25000">
                <a:solidFill>
                  <a:schemeClr val="hlink"/>
                </a:solidFill>
              </a:rPr>
              <a:t>1</a:t>
            </a:r>
            <a:r>
              <a:rPr lang="en-US" altLang="ru-RU" sz="2000"/>
              <a:t>;</a:t>
            </a:r>
          </a:p>
          <a:p>
            <a:pPr>
              <a:lnSpc>
                <a:spcPct val="80000"/>
              </a:lnSpc>
            </a:pPr>
            <a:r>
              <a:rPr lang="en-US" altLang="ru-RU" sz="2000"/>
              <a:t>If </a:t>
            </a:r>
            <a:r>
              <a:rPr lang="en-US" altLang="ru-RU" sz="2000" i="1">
                <a:solidFill>
                  <a:schemeClr val="hlink"/>
                </a:solidFill>
              </a:rPr>
              <a:t>k=2</a:t>
            </a:r>
            <a:r>
              <a:rPr lang="en-US" altLang="ru-RU" sz="2000"/>
              <a:t>, </a:t>
            </a:r>
            <a:r>
              <a:rPr lang="en-US" altLang="ru-RU" sz="2000" i="1">
                <a:solidFill>
                  <a:schemeClr val="hlink"/>
                </a:solidFill>
              </a:rPr>
              <a:t>T</a:t>
            </a:r>
            <a:r>
              <a:rPr lang="en-US" altLang="ru-RU" sz="2000" i="1" baseline="-25000">
                <a:solidFill>
                  <a:schemeClr val="hlink"/>
                </a:solidFill>
              </a:rPr>
              <a:t>1</a:t>
            </a:r>
            <a:r>
              <a:rPr lang="en-US" altLang="ru-RU" sz="2000"/>
              <a:t> is drawn with right-heavy-HV-tree, while </a:t>
            </a:r>
            <a:r>
              <a:rPr lang="en-US" altLang="ru-RU" sz="2000" i="1">
                <a:solidFill>
                  <a:schemeClr val="hlink"/>
                </a:solidFill>
              </a:rPr>
              <a:t>T’</a:t>
            </a:r>
            <a:r>
              <a:rPr lang="en-US" altLang="ru-RU" sz="2000"/>
              <a:t> and </a:t>
            </a:r>
            <a:r>
              <a:rPr lang="en-US" altLang="ru-RU" sz="2000" i="1">
                <a:solidFill>
                  <a:schemeClr val="hlink"/>
                </a:solidFill>
              </a:rPr>
              <a:t>T’’</a:t>
            </a:r>
            <a:r>
              <a:rPr lang="en-US" altLang="ru-RU" sz="2000"/>
              <a:t> are drawn recursively;</a:t>
            </a:r>
          </a:p>
          <a:p>
            <a:pPr>
              <a:lnSpc>
                <a:spcPct val="80000"/>
              </a:lnSpc>
            </a:pPr>
            <a:r>
              <a:rPr lang="en-US" altLang="ru-RU" sz="2000"/>
              <a:t>If </a:t>
            </a:r>
            <a:r>
              <a:rPr lang="en-US" altLang="ru-RU" sz="2000" i="1">
                <a:solidFill>
                  <a:schemeClr val="hlink"/>
                </a:solidFill>
              </a:rPr>
              <a:t>k=3</a:t>
            </a:r>
            <a:r>
              <a:rPr lang="en-US" altLang="ru-RU" sz="2000"/>
              <a:t>, </a:t>
            </a:r>
            <a:r>
              <a:rPr lang="en-US" altLang="ru-RU" sz="2000" i="1">
                <a:solidFill>
                  <a:schemeClr val="hlink"/>
                </a:solidFill>
              </a:rPr>
              <a:t>T</a:t>
            </a:r>
            <a:r>
              <a:rPr lang="en-US" altLang="ru-RU" sz="2000" i="1" baseline="-25000">
                <a:solidFill>
                  <a:schemeClr val="hlink"/>
                </a:solidFill>
              </a:rPr>
              <a:t>1</a:t>
            </a:r>
            <a:r>
              <a:rPr lang="en-US" altLang="ru-RU" sz="2000" i="1">
                <a:solidFill>
                  <a:schemeClr val="hlink"/>
                </a:solidFill>
              </a:rPr>
              <a:t>,…T</a:t>
            </a:r>
            <a:r>
              <a:rPr lang="en-US" altLang="ru-RU" sz="2000" i="1" baseline="-25000">
                <a:solidFill>
                  <a:schemeClr val="hlink"/>
                </a:solidFill>
              </a:rPr>
              <a:t>k-2</a:t>
            </a:r>
            <a:r>
              <a:rPr lang="en-US" altLang="ru-RU" sz="2000"/>
              <a:t> are drawn from left to right with right-heavy-HV-tree. </a:t>
            </a:r>
            <a:r>
              <a:rPr lang="en-US" altLang="ru-RU" sz="2000" i="1">
                <a:solidFill>
                  <a:schemeClr val="hlink"/>
                </a:solidFill>
              </a:rPr>
              <a:t>T</a:t>
            </a:r>
            <a:r>
              <a:rPr lang="en-US" altLang="ru-RU" sz="2000" i="1" baseline="-25000">
                <a:solidFill>
                  <a:schemeClr val="hlink"/>
                </a:solidFill>
              </a:rPr>
              <a:t>k-1</a:t>
            </a:r>
            <a:r>
              <a:rPr lang="en-US" altLang="ru-RU" sz="2000"/>
              <a:t> is drawn right-heavy-HV-tree and then reflected around y-axis and rotated by </a:t>
            </a:r>
            <a:r>
              <a:rPr lang="el-GR" altLang="ru-RU" sz="2000" i="1">
                <a:solidFill>
                  <a:schemeClr val="hlink"/>
                </a:solidFill>
                <a:cs typeface="Arial" charset="0"/>
              </a:rPr>
              <a:t>π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/2</a:t>
            </a:r>
            <a:r>
              <a:rPr lang="en-US" altLang="ru-RU" sz="2000">
                <a:cs typeface="Arial" charset="0"/>
              </a:rPr>
              <a:t>. 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T’</a:t>
            </a:r>
            <a:r>
              <a:rPr lang="en-US" altLang="ru-RU" sz="2000">
                <a:cs typeface="Arial" charset="0"/>
              </a:rPr>
              <a:t> and 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T’’</a:t>
            </a:r>
            <a:r>
              <a:rPr lang="en-US" altLang="ru-RU" sz="2000">
                <a:cs typeface="Arial" charset="0"/>
              </a:rPr>
              <a:t> are drawn recursively below and then reflected around y-axis so that their roots are placed at upper right-hand corners. (This is the “recursive winding”)</a:t>
            </a:r>
            <a:endParaRPr lang="el-GR" altLang="ru-RU" sz="2000">
              <a:cs typeface="Arial" charset="0"/>
            </a:endParaRPr>
          </a:p>
        </p:txBody>
      </p:sp>
      <p:grpSp>
        <p:nvGrpSpPr>
          <p:cNvPr id="116777" name="Group 41"/>
          <p:cNvGrpSpPr>
            <a:grpSpLocks/>
          </p:cNvGrpSpPr>
          <p:nvPr/>
        </p:nvGrpSpPr>
        <p:grpSpPr bwMode="auto">
          <a:xfrm>
            <a:off x="4787900" y="1412875"/>
            <a:ext cx="1677988" cy="1584325"/>
            <a:chOff x="3016" y="890"/>
            <a:chExt cx="1057" cy="998"/>
          </a:xfrm>
        </p:grpSpPr>
        <p:sp>
          <p:nvSpPr>
            <p:cNvPr id="116741" name="Rectangle 5"/>
            <p:cNvSpPr>
              <a:spLocks noChangeArrowheads="1"/>
            </p:cNvSpPr>
            <p:nvPr/>
          </p:nvSpPr>
          <p:spPr bwMode="auto">
            <a:xfrm>
              <a:off x="3438" y="1207"/>
              <a:ext cx="635" cy="2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6742" name="Rectangle 6"/>
            <p:cNvSpPr>
              <a:spLocks noChangeArrowheads="1"/>
            </p:cNvSpPr>
            <p:nvPr/>
          </p:nvSpPr>
          <p:spPr bwMode="auto">
            <a:xfrm>
              <a:off x="3257" y="1616"/>
              <a:ext cx="816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6743" name="Line 7"/>
            <p:cNvSpPr>
              <a:spLocks noChangeShapeType="1"/>
            </p:cNvSpPr>
            <p:nvPr/>
          </p:nvSpPr>
          <p:spPr bwMode="auto">
            <a:xfrm flipV="1">
              <a:off x="3257" y="1207"/>
              <a:ext cx="0" cy="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6744" name="Line 8"/>
            <p:cNvSpPr>
              <a:spLocks noChangeShapeType="1"/>
            </p:cNvSpPr>
            <p:nvPr/>
          </p:nvSpPr>
          <p:spPr bwMode="auto">
            <a:xfrm>
              <a:off x="3257" y="1207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6745" name="Text Box 9"/>
            <p:cNvSpPr txBox="1">
              <a:spLocks noChangeArrowheads="1"/>
            </p:cNvSpPr>
            <p:nvPr/>
          </p:nvSpPr>
          <p:spPr bwMode="auto">
            <a:xfrm>
              <a:off x="3016" y="1071"/>
              <a:ext cx="2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v</a:t>
              </a:r>
              <a:r>
                <a:rPr lang="en-US" altLang="ru-RU" sz="1800" baseline="-25000"/>
                <a:t>1</a:t>
              </a:r>
            </a:p>
          </p:txBody>
        </p:sp>
        <p:sp>
          <p:nvSpPr>
            <p:cNvPr id="116746" name="Text Box 10"/>
            <p:cNvSpPr txBox="1">
              <a:spLocks noChangeArrowheads="1"/>
            </p:cNvSpPr>
            <p:nvPr/>
          </p:nvSpPr>
          <p:spPr bwMode="auto">
            <a:xfrm>
              <a:off x="3574" y="1207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T’</a:t>
              </a:r>
              <a:endParaRPr lang="en-US" altLang="ru-RU" sz="1800" baseline="-25000"/>
            </a:p>
          </p:txBody>
        </p:sp>
        <p:sp>
          <p:nvSpPr>
            <p:cNvPr id="116747" name="Text Box 11"/>
            <p:cNvSpPr txBox="1">
              <a:spLocks noChangeArrowheads="1"/>
            </p:cNvSpPr>
            <p:nvPr/>
          </p:nvSpPr>
          <p:spPr bwMode="auto">
            <a:xfrm>
              <a:off x="3619" y="1657"/>
              <a:ext cx="2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T’’</a:t>
              </a:r>
              <a:endParaRPr lang="en-US" altLang="ru-RU" sz="1800" baseline="-25000"/>
            </a:p>
          </p:txBody>
        </p:sp>
        <p:sp>
          <p:nvSpPr>
            <p:cNvPr id="116774" name="Text Box 38"/>
            <p:cNvSpPr txBox="1">
              <a:spLocks noChangeArrowheads="1"/>
            </p:cNvSpPr>
            <p:nvPr/>
          </p:nvSpPr>
          <p:spPr bwMode="auto">
            <a:xfrm>
              <a:off x="3515" y="890"/>
              <a:ext cx="37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2000" i="1">
                  <a:solidFill>
                    <a:schemeClr val="hlink"/>
                  </a:solidFill>
                </a:rPr>
                <a:t>k=1</a:t>
              </a:r>
            </a:p>
          </p:txBody>
        </p:sp>
      </p:grpSp>
      <p:grpSp>
        <p:nvGrpSpPr>
          <p:cNvPr id="116778" name="Group 42"/>
          <p:cNvGrpSpPr>
            <a:grpSpLocks/>
          </p:cNvGrpSpPr>
          <p:nvPr/>
        </p:nvGrpSpPr>
        <p:grpSpPr bwMode="auto">
          <a:xfrm>
            <a:off x="6997700" y="1412875"/>
            <a:ext cx="1677988" cy="2087563"/>
            <a:chOff x="4408" y="890"/>
            <a:chExt cx="1057" cy="1315"/>
          </a:xfrm>
        </p:grpSpPr>
        <p:sp>
          <p:nvSpPr>
            <p:cNvPr id="116748" name="Rectangle 12"/>
            <p:cNvSpPr>
              <a:spLocks noChangeArrowheads="1"/>
            </p:cNvSpPr>
            <p:nvPr/>
          </p:nvSpPr>
          <p:spPr bwMode="auto">
            <a:xfrm>
              <a:off x="4830" y="1207"/>
              <a:ext cx="635" cy="2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6749" name="Rectangle 13"/>
            <p:cNvSpPr>
              <a:spLocks noChangeArrowheads="1"/>
            </p:cNvSpPr>
            <p:nvPr/>
          </p:nvSpPr>
          <p:spPr bwMode="auto">
            <a:xfrm>
              <a:off x="4649" y="1933"/>
              <a:ext cx="816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6750" name="Line 14"/>
            <p:cNvSpPr>
              <a:spLocks noChangeShapeType="1"/>
            </p:cNvSpPr>
            <p:nvPr/>
          </p:nvSpPr>
          <p:spPr bwMode="auto">
            <a:xfrm flipV="1">
              <a:off x="4649" y="1207"/>
              <a:ext cx="0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6751" name="Line 15"/>
            <p:cNvSpPr>
              <a:spLocks noChangeShapeType="1"/>
            </p:cNvSpPr>
            <p:nvPr/>
          </p:nvSpPr>
          <p:spPr bwMode="auto">
            <a:xfrm>
              <a:off x="4649" y="1207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6752" name="Text Box 16"/>
            <p:cNvSpPr txBox="1">
              <a:spLocks noChangeArrowheads="1"/>
            </p:cNvSpPr>
            <p:nvPr/>
          </p:nvSpPr>
          <p:spPr bwMode="auto">
            <a:xfrm>
              <a:off x="4408" y="1071"/>
              <a:ext cx="2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v</a:t>
              </a:r>
              <a:r>
                <a:rPr lang="en-US" altLang="ru-RU" sz="1800" baseline="-25000"/>
                <a:t>1</a:t>
              </a:r>
            </a:p>
          </p:txBody>
        </p:sp>
        <p:sp>
          <p:nvSpPr>
            <p:cNvPr id="116753" name="Text Box 17"/>
            <p:cNvSpPr txBox="1">
              <a:spLocks noChangeArrowheads="1"/>
            </p:cNvSpPr>
            <p:nvPr/>
          </p:nvSpPr>
          <p:spPr bwMode="auto">
            <a:xfrm>
              <a:off x="4966" y="1207"/>
              <a:ext cx="25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T</a:t>
              </a:r>
              <a:r>
                <a:rPr lang="en-US" altLang="ru-RU" sz="1800" baseline="-25000"/>
                <a:t>1</a:t>
              </a:r>
            </a:p>
          </p:txBody>
        </p:sp>
        <p:sp>
          <p:nvSpPr>
            <p:cNvPr id="116754" name="Text Box 18"/>
            <p:cNvSpPr txBox="1">
              <a:spLocks noChangeArrowheads="1"/>
            </p:cNvSpPr>
            <p:nvPr/>
          </p:nvSpPr>
          <p:spPr bwMode="auto">
            <a:xfrm>
              <a:off x="5011" y="1974"/>
              <a:ext cx="2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T’’</a:t>
              </a:r>
              <a:endParaRPr lang="en-US" altLang="ru-RU" sz="1800" baseline="-25000"/>
            </a:p>
          </p:txBody>
        </p:sp>
        <p:sp>
          <p:nvSpPr>
            <p:cNvPr id="116755" name="Rectangle 19"/>
            <p:cNvSpPr>
              <a:spLocks noChangeArrowheads="1"/>
            </p:cNvSpPr>
            <p:nvPr/>
          </p:nvSpPr>
          <p:spPr bwMode="auto">
            <a:xfrm>
              <a:off x="4830" y="1569"/>
              <a:ext cx="635" cy="2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6756" name="Line 20"/>
            <p:cNvSpPr>
              <a:spLocks noChangeShapeType="1"/>
            </p:cNvSpPr>
            <p:nvPr/>
          </p:nvSpPr>
          <p:spPr bwMode="auto">
            <a:xfrm>
              <a:off x="4649" y="1569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6757" name="Text Box 21"/>
            <p:cNvSpPr txBox="1">
              <a:spLocks noChangeArrowheads="1"/>
            </p:cNvSpPr>
            <p:nvPr/>
          </p:nvSpPr>
          <p:spPr bwMode="auto">
            <a:xfrm>
              <a:off x="4966" y="1569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T’</a:t>
              </a:r>
              <a:endParaRPr lang="en-US" altLang="ru-RU" sz="1800" baseline="-25000"/>
            </a:p>
          </p:txBody>
        </p:sp>
        <p:sp>
          <p:nvSpPr>
            <p:cNvPr id="116775" name="Text Box 39"/>
            <p:cNvSpPr txBox="1">
              <a:spLocks noChangeArrowheads="1"/>
            </p:cNvSpPr>
            <p:nvPr/>
          </p:nvSpPr>
          <p:spPr bwMode="auto">
            <a:xfrm>
              <a:off x="4876" y="890"/>
              <a:ext cx="37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2000" i="1">
                  <a:solidFill>
                    <a:schemeClr val="hlink"/>
                  </a:solidFill>
                </a:rPr>
                <a:t>k=2</a:t>
              </a:r>
            </a:p>
          </p:txBody>
        </p:sp>
      </p:grpSp>
      <p:grpSp>
        <p:nvGrpSpPr>
          <p:cNvPr id="116779" name="Group 43"/>
          <p:cNvGrpSpPr>
            <a:grpSpLocks/>
          </p:cNvGrpSpPr>
          <p:nvPr/>
        </p:nvGrpSpPr>
        <p:grpSpPr bwMode="auto">
          <a:xfrm>
            <a:off x="5003800" y="3860800"/>
            <a:ext cx="3840163" cy="2520950"/>
            <a:chOff x="3152" y="2432"/>
            <a:chExt cx="2419" cy="1588"/>
          </a:xfrm>
        </p:grpSpPr>
        <p:sp>
          <p:nvSpPr>
            <p:cNvPr id="116758" name="Rectangle 22"/>
            <p:cNvSpPr>
              <a:spLocks noChangeArrowheads="1"/>
            </p:cNvSpPr>
            <p:nvPr/>
          </p:nvSpPr>
          <p:spPr bwMode="auto">
            <a:xfrm>
              <a:off x="3152" y="2612"/>
              <a:ext cx="454" cy="2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6759" name="Text Box 23"/>
            <p:cNvSpPr txBox="1">
              <a:spLocks noChangeArrowheads="1"/>
            </p:cNvSpPr>
            <p:nvPr/>
          </p:nvSpPr>
          <p:spPr bwMode="auto">
            <a:xfrm>
              <a:off x="3243" y="2609"/>
              <a:ext cx="25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T</a:t>
              </a:r>
              <a:r>
                <a:rPr lang="en-US" altLang="ru-RU" sz="1800" baseline="-25000"/>
                <a:t>1</a:t>
              </a:r>
            </a:p>
          </p:txBody>
        </p:sp>
        <p:sp>
          <p:nvSpPr>
            <p:cNvPr id="116760" name="Line 24"/>
            <p:cNvSpPr>
              <a:spLocks noChangeShapeType="1"/>
            </p:cNvSpPr>
            <p:nvPr/>
          </p:nvSpPr>
          <p:spPr bwMode="auto">
            <a:xfrm>
              <a:off x="3152" y="2478"/>
              <a:ext cx="19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6761" name="Line 25"/>
            <p:cNvSpPr>
              <a:spLocks noChangeShapeType="1"/>
            </p:cNvSpPr>
            <p:nvPr/>
          </p:nvSpPr>
          <p:spPr bwMode="auto">
            <a:xfrm flipV="1">
              <a:off x="3152" y="2478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6762" name="Rectangle 26"/>
            <p:cNvSpPr>
              <a:spLocks noChangeArrowheads="1"/>
            </p:cNvSpPr>
            <p:nvPr/>
          </p:nvSpPr>
          <p:spPr bwMode="auto">
            <a:xfrm>
              <a:off x="4104" y="2612"/>
              <a:ext cx="454" cy="2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6763" name="Text Box 27"/>
            <p:cNvSpPr txBox="1">
              <a:spLocks noChangeArrowheads="1"/>
            </p:cNvSpPr>
            <p:nvPr/>
          </p:nvSpPr>
          <p:spPr bwMode="auto">
            <a:xfrm>
              <a:off x="4195" y="2609"/>
              <a:ext cx="3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T</a:t>
              </a:r>
              <a:r>
                <a:rPr lang="en-US" altLang="ru-RU" sz="1800" baseline="-25000"/>
                <a:t>k-2</a:t>
              </a:r>
            </a:p>
          </p:txBody>
        </p:sp>
        <p:sp>
          <p:nvSpPr>
            <p:cNvPr id="116764" name="Line 28"/>
            <p:cNvSpPr>
              <a:spLocks noChangeShapeType="1"/>
            </p:cNvSpPr>
            <p:nvPr/>
          </p:nvSpPr>
          <p:spPr bwMode="auto">
            <a:xfrm flipV="1">
              <a:off x="4104" y="2478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6765" name="Rectangle 29"/>
            <p:cNvSpPr>
              <a:spLocks noChangeArrowheads="1"/>
            </p:cNvSpPr>
            <p:nvPr/>
          </p:nvSpPr>
          <p:spPr bwMode="auto">
            <a:xfrm rot="-5400000">
              <a:off x="5057" y="2590"/>
              <a:ext cx="519" cy="2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6766" name="Text Box 30"/>
            <p:cNvSpPr txBox="1">
              <a:spLocks noChangeArrowheads="1"/>
            </p:cNvSpPr>
            <p:nvPr/>
          </p:nvSpPr>
          <p:spPr bwMode="auto">
            <a:xfrm>
              <a:off x="5148" y="2614"/>
              <a:ext cx="3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T</a:t>
              </a:r>
              <a:r>
                <a:rPr lang="en-US" altLang="ru-RU" sz="1800" baseline="-25000"/>
                <a:t>k-1</a:t>
              </a:r>
            </a:p>
          </p:txBody>
        </p:sp>
        <p:sp>
          <p:nvSpPr>
            <p:cNvPr id="116767" name="Line 31"/>
            <p:cNvSpPr>
              <a:spLocks noChangeShapeType="1"/>
            </p:cNvSpPr>
            <p:nvPr/>
          </p:nvSpPr>
          <p:spPr bwMode="auto">
            <a:xfrm>
              <a:off x="4921" y="2478"/>
              <a:ext cx="0" cy="1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6768" name="Rectangle 32"/>
            <p:cNvSpPr>
              <a:spLocks noChangeArrowheads="1"/>
            </p:cNvSpPr>
            <p:nvPr/>
          </p:nvSpPr>
          <p:spPr bwMode="auto">
            <a:xfrm>
              <a:off x="3560" y="2976"/>
              <a:ext cx="1180" cy="4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6769" name="Text Box 33"/>
            <p:cNvSpPr txBox="1">
              <a:spLocks noChangeArrowheads="1"/>
            </p:cNvSpPr>
            <p:nvPr/>
          </p:nvSpPr>
          <p:spPr bwMode="auto">
            <a:xfrm>
              <a:off x="4050" y="3067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T’</a:t>
              </a:r>
              <a:endParaRPr lang="en-US" altLang="ru-RU" sz="1800" baseline="-25000"/>
            </a:p>
          </p:txBody>
        </p:sp>
        <p:sp>
          <p:nvSpPr>
            <p:cNvPr id="116770" name="Rectangle 34"/>
            <p:cNvSpPr>
              <a:spLocks noChangeArrowheads="1"/>
            </p:cNvSpPr>
            <p:nvPr/>
          </p:nvSpPr>
          <p:spPr bwMode="auto">
            <a:xfrm>
              <a:off x="3515" y="3566"/>
              <a:ext cx="1406" cy="4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6771" name="Text Box 35"/>
            <p:cNvSpPr txBox="1">
              <a:spLocks noChangeArrowheads="1"/>
            </p:cNvSpPr>
            <p:nvPr/>
          </p:nvSpPr>
          <p:spPr bwMode="auto">
            <a:xfrm>
              <a:off x="4105" y="3657"/>
              <a:ext cx="2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1800"/>
                <a:t>T’’</a:t>
              </a:r>
              <a:endParaRPr lang="en-US" altLang="ru-RU" sz="1800" baseline="-25000"/>
            </a:p>
          </p:txBody>
        </p:sp>
        <p:sp>
          <p:nvSpPr>
            <p:cNvPr id="116772" name="Line 36"/>
            <p:cNvSpPr>
              <a:spLocks noChangeShapeType="1"/>
            </p:cNvSpPr>
            <p:nvPr/>
          </p:nvSpPr>
          <p:spPr bwMode="auto">
            <a:xfrm>
              <a:off x="4740" y="2976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6773" name="Text Box 37"/>
            <p:cNvSpPr txBox="1">
              <a:spLocks noChangeArrowheads="1"/>
            </p:cNvSpPr>
            <p:nvPr/>
          </p:nvSpPr>
          <p:spPr bwMode="auto">
            <a:xfrm>
              <a:off x="3651" y="2432"/>
              <a:ext cx="36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3600"/>
                <a:t>…</a:t>
              </a:r>
            </a:p>
          </p:txBody>
        </p:sp>
        <p:sp>
          <p:nvSpPr>
            <p:cNvPr id="116776" name="Text Box 40"/>
            <p:cNvSpPr txBox="1">
              <a:spLocks noChangeArrowheads="1"/>
            </p:cNvSpPr>
            <p:nvPr/>
          </p:nvSpPr>
          <p:spPr bwMode="auto">
            <a:xfrm>
              <a:off x="5193" y="3339"/>
              <a:ext cx="37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 sz="2000" i="1">
                  <a:solidFill>
                    <a:schemeClr val="hlink"/>
                  </a:solidFill>
                </a:rPr>
                <a:t>k&gt;2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623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sz="4000"/>
              <a:t>Recursive Winding Tree Drawing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ru-RU" sz="2400"/>
              <a:t>Bounds:</a:t>
            </a:r>
            <a:endParaRPr lang="en-US" altLang="ru-RU" sz="2400" i="1">
              <a:solidFill>
                <a:schemeClr val="hlink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ru-RU" sz="2000" i="1">
                <a:solidFill>
                  <a:schemeClr val="hlink"/>
                </a:solidFill>
              </a:rPr>
              <a:t>H(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</a:rPr>
              <a:t>) 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≤ max{H(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’) + H(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’’) + log</a:t>
            </a:r>
            <a:r>
              <a:rPr lang="en-US" altLang="ru-RU" sz="2000" i="1" baseline="-25000">
                <a:solidFill>
                  <a:schemeClr val="hlink"/>
                </a:solidFill>
                <a:cs typeface="Arial" charset="0"/>
              </a:rPr>
              <a:t>2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A + 3, 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 baseline="-25000">
                <a:solidFill>
                  <a:schemeClr val="hlink"/>
                </a:solidFill>
                <a:cs typeface="Arial" charset="0"/>
              </a:rPr>
              <a:t>k-1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-1}</a:t>
            </a:r>
          </a:p>
          <a:p>
            <a:pPr lvl="1">
              <a:lnSpc>
                <a:spcPct val="90000"/>
              </a:lnSpc>
            </a:pP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W(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) ≤ max{W(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latin typeface="Arial"/>
                <a:cs typeface="Arial" charset="0"/>
              </a:rPr>
              <a:t>’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) + 1, W(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’’), 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 baseline="-25000">
                <a:solidFill>
                  <a:schemeClr val="hlink"/>
                </a:solidFill>
                <a:cs typeface="Arial" charset="0"/>
              </a:rPr>
              <a:t>1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+…+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 baseline="-25000">
                <a:solidFill>
                  <a:schemeClr val="hlink"/>
                </a:solidFill>
                <a:cs typeface="Arial" charset="0"/>
              </a:rPr>
              <a:t>k-2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} + log</a:t>
            </a:r>
            <a:r>
              <a:rPr lang="en-US" altLang="ru-RU" sz="2000" i="1" baseline="-25000">
                <a:solidFill>
                  <a:schemeClr val="hlink"/>
                </a:solidFill>
                <a:cs typeface="Arial" charset="0"/>
              </a:rPr>
              <a:t>2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 baseline="-25000">
                <a:solidFill>
                  <a:schemeClr val="hlink"/>
                </a:solidFill>
                <a:cs typeface="Arial" charset="0"/>
              </a:rPr>
              <a:t>k-1 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+ 1</a:t>
            </a:r>
          </a:p>
          <a:p>
            <a:pPr lvl="1">
              <a:lnSpc>
                <a:spcPct val="90000"/>
              </a:lnSpc>
            </a:pP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t(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) ≤ t(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’) + t(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’’) + O(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 baseline="-25000">
                <a:solidFill>
                  <a:schemeClr val="hlink"/>
                </a:solidFill>
                <a:cs typeface="Arial" charset="0"/>
              </a:rPr>
              <a:t>1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+ … + 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 baseline="-25000">
                <a:solidFill>
                  <a:schemeClr val="hlink"/>
                </a:solidFill>
                <a:cs typeface="Arial" charset="0"/>
              </a:rPr>
              <a:t>k-1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 + 1)</a:t>
            </a:r>
          </a:p>
          <a:p>
            <a:pPr>
              <a:lnSpc>
                <a:spcPct val="90000"/>
              </a:lnSpc>
            </a:pPr>
            <a:r>
              <a:rPr lang="en-US" altLang="ru-RU" sz="2400">
                <a:cs typeface="Arial" charset="0"/>
              </a:rPr>
              <a:t>Because 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L</a:t>
            </a:r>
            <a:r>
              <a:rPr lang="en-US" altLang="ru-RU" sz="2400" i="1" baseline="-25000">
                <a:solidFill>
                  <a:schemeClr val="hlink"/>
                </a:solidFill>
                <a:cs typeface="Arial" charset="0"/>
              </a:rPr>
              <a:t>1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 + … + 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400" i="1" baseline="-25000">
                <a:solidFill>
                  <a:schemeClr val="hlink"/>
                </a:solidFill>
                <a:cs typeface="Arial" charset="0"/>
              </a:rPr>
              <a:t>k-1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 = 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-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(v</a:t>
            </a:r>
            <a:r>
              <a:rPr lang="en-US" altLang="ru-RU" sz="2400" i="1" baseline="-25000">
                <a:solidFill>
                  <a:schemeClr val="hlink"/>
                </a:solidFill>
                <a:cs typeface="Arial" charset="0"/>
              </a:rPr>
              <a:t>k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) &lt; A</a:t>
            </a:r>
            <a:r>
              <a:rPr lang="en-US" altLang="ru-RU" sz="2400">
                <a:cs typeface="Arial" charset="0"/>
              </a:rPr>
              <a:t>,</a:t>
            </a:r>
          </a:p>
          <a:p>
            <a:pPr lvl="1">
              <a:lnSpc>
                <a:spcPct val="90000"/>
              </a:lnSpc>
            </a:pPr>
            <a:r>
              <a:rPr lang="en-US" altLang="ru-RU" sz="2000" i="1">
                <a:solidFill>
                  <a:schemeClr val="hlink"/>
                </a:solidFill>
              </a:rPr>
              <a:t>H(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</a:rPr>
              <a:t>) 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≤ max{H(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’) + H(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’’) + O(logA), A}</a:t>
            </a:r>
          </a:p>
          <a:p>
            <a:pPr lvl="1">
              <a:lnSpc>
                <a:spcPct val="90000"/>
              </a:lnSpc>
            </a:pP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W(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) ≤ max{W(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latin typeface="Arial"/>
                <a:cs typeface="Arial" charset="0"/>
              </a:rPr>
              <a:t>’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), W(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’’), A} + O(log</a:t>
            </a:r>
            <a:r>
              <a:rPr lang="en-US" altLang="ru-RU" sz="2000" i="1" baseline="-25000">
                <a:solidFill>
                  <a:schemeClr val="hlink"/>
                </a:solidFill>
                <a:cs typeface="Arial" charset="0"/>
              </a:rPr>
              <a:t>2A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t(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) ≤ t(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’) + t(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’’) + O(A)</a:t>
            </a:r>
          </a:p>
          <a:p>
            <a:pPr>
              <a:lnSpc>
                <a:spcPct val="90000"/>
              </a:lnSpc>
            </a:pPr>
            <a:r>
              <a:rPr lang="en-US" altLang="ru-RU" sz="2400">
                <a:cs typeface="Arial" charset="0"/>
              </a:rPr>
              <a:t>Because 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Max{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’,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’’}= 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(v</a:t>
            </a:r>
            <a:r>
              <a:rPr lang="en-US" altLang="ru-RU" sz="2400" i="1" baseline="-25000">
                <a:solidFill>
                  <a:schemeClr val="hlink"/>
                </a:solidFill>
                <a:cs typeface="Arial" charset="0"/>
              </a:rPr>
              <a:t>k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+1)≤ </a:t>
            </a:r>
            <a:r>
              <a:rPr lang="en-US" altLang="ru-RU" sz="24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400" i="1">
                <a:solidFill>
                  <a:schemeClr val="hlink"/>
                </a:solidFill>
                <a:cs typeface="Arial" charset="0"/>
              </a:rPr>
              <a:t>-A</a:t>
            </a:r>
            <a:r>
              <a:rPr lang="en-US" altLang="ru-RU" sz="2400">
                <a:cs typeface="Arial" charset="0"/>
              </a:rPr>
              <a:t>,</a:t>
            </a:r>
          </a:p>
          <a:p>
            <a:pPr lvl="1">
              <a:lnSpc>
                <a:spcPct val="90000"/>
              </a:lnSpc>
            </a:pP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W(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) = O(</a:t>
            </a:r>
            <a:r>
              <a:rPr lang="en-US" altLang="ru-RU" sz="2000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sz="2000" i="1">
                <a:solidFill>
                  <a:schemeClr val="hlink"/>
                </a:solidFill>
                <a:cs typeface="Arial" charset="0"/>
              </a:rPr>
              <a:t>/A·logA + A)</a:t>
            </a:r>
          </a:p>
        </p:txBody>
      </p:sp>
    </p:spTree>
    <p:extLst>
      <p:ext uri="{BB962C8B-B14F-4D97-AF65-F5344CB8AC3E}">
        <p14:creationId xmlns:p14="http://schemas.microsoft.com/office/powerpoint/2010/main" val="410621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4" name="Picture 4" descr="recursive-wind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t="1663" r="6097"/>
          <a:stretch>
            <a:fillRect/>
          </a:stretch>
        </p:blipFill>
        <p:spPr bwMode="auto">
          <a:xfrm>
            <a:off x="4211638" y="1484313"/>
            <a:ext cx="4608512" cy="422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sz="4000"/>
              <a:t>Recursive Winding Tree Drawing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ru-RU"/>
              <a:t>The running time is </a:t>
            </a:r>
            <a:r>
              <a:rPr lang="en-US" altLang="ru-RU" i="1">
                <a:solidFill>
                  <a:schemeClr val="hlink"/>
                </a:solidFill>
              </a:rPr>
              <a:t>O(n)</a:t>
            </a:r>
            <a:r>
              <a:rPr lang="en-US" altLang="ru-RU"/>
              <a:t>;</a:t>
            </a:r>
          </a:p>
          <a:p>
            <a:r>
              <a:rPr lang="en-US" altLang="ru-RU"/>
              <a:t>By setting </a:t>
            </a:r>
            <a:r>
              <a:rPr lang="en-US" altLang="ru-RU" i="1">
                <a:solidFill>
                  <a:schemeClr val="hlink"/>
                </a:solidFill>
              </a:rPr>
              <a:t>A</a:t>
            </a:r>
            <a:r>
              <a:rPr lang="en-US" altLang="ru-RU"/>
              <a:t> as </a:t>
            </a:r>
            <a:r>
              <a:rPr lang="en-US" altLang="ru-RU" i="1">
                <a:solidFill>
                  <a:schemeClr val="hlink"/>
                </a:solidFill>
              </a:rPr>
              <a:t>A = </a:t>
            </a:r>
            <a:r>
              <a:rPr lang="en-US" altLang="ru-RU" i="1">
                <a:solidFill>
                  <a:schemeClr val="hlink"/>
                </a:solidFill>
                <a:cs typeface="Arial" charset="0"/>
              </a:rPr>
              <a:t>√(</a:t>
            </a:r>
            <a:r>
              <a:rPr lang="en-US" altLang="ru-RU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i="1">
                <a:solidFill>
                  <a:schemeClr val="hlink"/>
                </a:solidFill>
                <a:cs typeface="Arial" charset="0"/>
              </a:rPr>
              <a:t>·log</a:t>
            </a:r>
            <a:r>
              <a:rPr lang="en-US" altLang="ru-RU" i="1" baseline="-25000">
                <a:solidFill>
                  <a:schemeClr val="hlink"/>
                </a:solidFill>
                <a:cs typeface="Arial" charset="0"/>
              </a:rPr>
              <a:t>2</a:t>
            </a:r>
            <a:r>
              <a:rPr lang="en-US" altLang="ru-RU">
                <a:solidFill>
                  <a:schemeClr val="hlink"/>
                </a:solidFill>
                <a:latin typeface="Script MT Bold" pitchFamily="66" charset="0"/>
                <a:cs typeface="Arial" charset="0"/>
              </a:rPr>
              <a:t>l</a:t>
            </a:r>
            <a:r>
              <a:rPr lang="en-US" altLang="ru-RU" i="1">
                <a:solidFill>
                  <a:schemeClr val="hlink"/>
                </a:solidFill>
                <a:cs typeface="Arial" charset="0"/>
              </a:rPr>
              <a:t>)</a:t>
            </a:r>
            <a:r>
              <a:rPr lang="en-US" altLang="ru-RU">
                <a:cs typeface="Arial" charset="0"/>
              </a:rPr>
              <a:t>, the height and width of the drawing are both </a:t>
            </a:r>
            <a:r>
              <a:rPr lang="en-US" altLang="ru-RU" i="1">
                <a:solidFill>
                  <a:schemeClr val="hlink"/>
                </a:solidFill>
                <a:cs typeface="Arial" charset="0"/>
              </a:rPr>
              <a:t>O(√nlogn)</a:t>
            </a:r>
            <a:r>
              <a:rPr lang="en-US" altLang="ru-RU">
                <a:cs typeface="Arial" charset="0"/>
              </a:rPr>
              <a:t>.</a:t>
            </a:r>
          </a:p>
          <a:p>
            <a:r>
              <a:rPr lang="en-US" altLang="ru-RU">
                <a:cs typeface="Arial" charset="0"/>
              </a:rPr>
              <a:t>An example</a:t>
            </a:r>
          </a:p>
        </p:txBody>
      </p:sp>
    </p:spTree>
    <p:extLst>
      <p:ext uri="{BB962C8B-B14F-4D97-AF65-F5344CB8AC3E}">
        <p14:creationId xmlns:p14="http://schemas.microsoft.com/office/powerpoint/2010/main" val="196908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Tree Visualization</a:t>
            </a:r>
          </a:p>
        </p:txBody>
      </p:sp>
      <p:sp>
        <p:nvSpPr>
          <p:cNvPr id="6349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ru-RU" sz="2800"/>
              <a:t>While tree drawing algorithm is more theoretical, tree visualization is more applied.</a:t>
            </a:r>
          </a:p>
          <a:p>
            <a:r>
              <a:rPr lang="en-US" altLang="ru-RU" sz="2800"/>
              <a:t>We will see examples of different tree visualization methods.</a:t>
            </a:r>
          </a:p>
        </p:txBody>
      </p:sp>
    </p:spTree>
    <p:extLst>
      <p:ext uri="{BB962C8B-B14F-4D97-AF65-F5344CB8AC3E}">
        <p14:creationId xmlns:p14="http://schemas.microsoft.com/office/powerpoint/2010/main" val="215366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Indented Layout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601663" y="1485900"/>
            <a:ext cx="4402137" cy="46069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ru-RU" sz="2400"/>
              <a:t>Places all items along vertically spaced rows</a:t>
            </a:r>
          </a:p>
          <a:p>
            <a:pPr>
              <a:lnSpc>
                <a:spcPct val="90000"/>
              </a:lnSpc>
            </a:pPr>
            <a:r>
              <a:rPr lang="en-US" altLang="ru-RU" sz="2400"/>
              <a:t>Uses indentation to show parent child relationships</a:t>
            </a:r>
          </a:p>
          <a:p>
            <a:pPr>
              <a:lnSpc>
                <a:spcPct val="90000"/>
              </a:lnSpc>
            </a:pPr>
            <a:r>
              <a:rPr lang="en-US" altLang="ru-RU" sz="2400"/>
              <a:t>Example: Windows explorer</a:t>
            </a:r>
          </a:p>
          <a:p>
            <a:pPr>
              <a:lnSpc>
                <a:spcPct val="90000"/>
              </a:lnSpc>
            </a:pPr>
            <a:r>
              <a:rPr lang="en-US" altLang="ru-RU" sz="2400"/>
              <a:t>Problems:</a:t>
            </a:r>
          </a:p>
          <a:p>
            <a:pPr lvl="1">
              <a:lnSpc>
                <a:spcPct val="90000"/>
              </a:lnSpc>
            </a:pPr>
            <a:r>
              <a:rPr lang="en-US" altLang="ru-RU" sz="2000"/>
              <a:t>Only showing part of the tree</a:t>
            </a:r>
          </a:p>
          <a:p>
            <a:pPr lvl="1">
              <a:lnSpc>
                <a:spcPct val="90000"/>
              </a:lnSpc>
            </a:pPr>
            <a:r>
              <a:rPr lang="en-US" altLang="ru-RU" sz="2000"/>
              <a:t>Bad aspect ratio (not space efficient)</a:t>
            </a:r>
          </a:p>
          <a:p>
            <a:pPr>
              <a:lnSpc>
                <a:spcPct val="90000"/>
              </a:lnSpc>
            </a:pPr>
            <a:r>
              <a:rPr lang="en-US" altLang="ru-RU" sz="2400"/>
              <a:t>But still the most popular one!?</a:t>
            </a:r>
          </a:p>
        </p:txBody>
      </p:sp>
      <p:pic>
        <p:nvPicPr>
          <p:cNvPr id="83976" name="Picture 8" descr="windows_explor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"/>
          <a:stretch>
            <a:fillRect/>
          </a:stretch>
        </p:blipFill>
        <p:spPr bwMode="auto">
          <a:xfrm>
            <a:off x="5580063" y="1628775"/>
            <a:ext cx="2058987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33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Dendrogram</a:t>
            </a:r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ru-RU" sz="2000"/>
              <a:t>Essentially a layered drawing </a:t>
            </a:r>
          </a:p>
          <a:p>
            <a:pPr lvl="1">
              <a:lnSpc>
                <a:spcPct val="90000"/>
              </a:lnSpc>
            </a:pPr>
            <a:r>
              <a:rPr lang="en-US" altLang="ru-RU" sz="1800"/>
              <a:t>with bended orthogonal edges</a:t>
            </a:r>
          </a:p>
          <a:p>
            <a:pPr>
              <a:lnSpc>
                <a:spcPct val="90000"/>
              </a:lnSpc>
            </a:pPr>
            <a:r>
              <a:rPr lang="en-US" altLang="ru-RU" sz="2000"/>
              <a:t>Layering are done according to the leaves:</a:t>
            </a:r>
          </a:p>
          <a:p>
            <a:pPr lvl="1">
              <a:lnSpc>
                <a:spcPct val="90000"/>
              </a:lnSpc>
            </a:pPr>
            <a:r>
              <a:rPr lang="en-US" altLang="ru-RU" sz="1800"/>
              <a:t>All the leaves are on the same layer</a:t>
            </a:r>
          </a:p>
          <a:p>
            <a:pPr>
              <a:lnSpc>
                <a:spcPct val="90000"/>
              </a:lnSpc>
            </a:pPr>
            <a:r>
              <a:rPr lang="en-US" altLang="ru-RU" sz="2000"/>
              <a:t>Now commonly used in bioinformatics to represent</a:t>
            </a:r>
          </a:p>
          <a:p>
            <a:pPr lvl="1">
              <a:lnSpc>
                <a:spcPct val="90000"/>
              </a:lnSpc>
            </a:pPr>
            <a:r>
              <a:rPr lang="en-US" altLang="ru-RU" sz="1800"/>
              <a:t>The result of hierarchical clustering</a:t>
            </a:r>
          </a:p>
          <a:p>
            <a:pPr lvl="1">
              <a:lnSpc>
                <a:spcPct val="90000"/>
              </a:lnSpc>
            </a:pPr>
            <a:r>
              <a:rPr lang="en-US" altLang="ru-RU" sz="1800"/>
              <a:t>Phylogenetic trees</a:t>
            </a:r>
          </a:p>
          <a:p>
            <a:pPr lvl="1">
              <a:lnSpc>
                <a:spcPct val="90000"/>
              </a:lnSpc>
            </a:pPr>
            <a:r>
              <a:rPr lang="en-US" altLang="ru-RU" sz="1800"/>
              <a:t>More on this in the “biological networks” lecture</a:t>
            </a:r>
          </a:p>
        </p:txBody>
      </p:sp>
      <p:pic>
        <p:nvPicPr>
          <p:cNvPr id="6759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565400"/>
            <a:ext cx="2913062" cy="238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5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Balloon trees</a:t>
            </a: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ru-RU" sz="2400"/>
              <a:t>A variation of radial layout</a:t>
            </a:r>
          </a:p>
          <a:p>
            <a:r>
              <a:rPr lang="en-US" altLang="ru-RU" sz="2400"/>
              <a:t>children are drawn in a circle centered at their parents.</a:t>
            </a:r>
          </a:p>
          <a:p>
            <a:r>
              <a:rPr lang="en-US" altLang="ru-RU" sz="2400"/>
              <a:t>Effective on showing the tree structure</a:t>
            </a:r>
          </a:p>
          <a:p>
            <a:pPr lvl="1"/>
            <a:r>
              <a:rPr lang="en-US" altLang="ru-RU" sz="2000"/>
              <a:t>At the cost of node details</a:t>
            </a:r>
          </a:p>
        </p:txBody>
      </p:sp>
      <p:pic>
        <p:nvPicPr>
          <p:cNvPr id="8705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"/>
          <a:stretch>
            <a:fillRect/>
          </a:stretch>
        </p:blipFill>
        <p:spPr bwMode="auto">
          <a:xfrm>
            <a:off x="5148263" y="1628775"/>
            <a:ext cx="3081337" cy="312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091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7" y="188913"/>
            <a:ext cx="7605713" cy="792162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ru-RU" altLang="ru-RU" sz="4000" b="1" dirty="0">
                <a:latin typeface="+mn-lt"/>
              </a:rPr>
              <a:t>Как изобразить дерево</a:t>
            </a:r>
            <a:r>
              <a:rPr lang="en-US" altLang="ru-RU" sz="4000" b="1" dirty="0">
                <a:latin typeface="+mn-lt"/>
              </a:rPr>
              <a:t>? </a:t>
            </a:r>
            <a:br>
              <a:rPr lang="en-US" altLang="ru-RU" sz="4000" b="1" dirty="0">
                <a:latin typeface="+mn-lt"/>
              </a:rPr>
            </a:br>
            <a:r>
              <a:rPr lang="ru-RU" altLang="ru-RU" sz="4000" b="1" dirty="0">
                <a:latin typeface="+mn-lt"/>
              </a:rPr>
              <a:t>Топология дерева</a:t>
            </a:r>
            <a:endParaRPr lang="en-US" altLang="ru-RU" sz="4000" b="1" dirty="0">
              <a:latin typeface="+mn-lt"/>
            </a:endParaRP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395288" y="1268413"/>
            <a:ext cx="7910512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sz="2800" dirty="0"/>
              <a:t>Топология дерева — только листья, узлы, (корень)</a:t>
            </a:r>
            <a:br>
              <a:rPr lang="ru-RU" altLang="ru-RU" sz="2800" dirty="0"/>
            </a:br>
            <a:r>
              <a:rPr lang="ru-RU" altLang="ru-RU" sz="2800" dirty="0"/>
              <a:t>   и связывающие их ветви</a:t>
            </a:r>
            <a:br>
              <a:rPr lang="ru-RU" altLang="ru-RU" sz="2800" dirty="0"/>
            </a:br>
            <a:r>
              <a:rPr lang="ru-RU" altLang="ru-RU" sz="2800" dirty="0"/>
              <a:t>   </a:t>
            </a:r>
            <a:r>
              <a:rPr lang="ru-RU" altLang="ru-RU" sz="2400" dirty="0"/>
              <a:t>(топология не зависит от способа изображения дерева)</a:t>
            </a:r>
            <a:endParaRPr lang="ru-RU" altLang="ru-RU" sz="2800" dirty="0"/>
          </a:p>
        </p:txBody>
      </p:sp>
      <p:grpSp>
        <p:nvGrpSpPr>
          <p:cNvPr id="56361" name="Group 41"/>
          <p:cNvGrpSpPr>
            <a:grpSpLocks/>
          </p:cNvGrpSpPr>
          <p:nvPr/>
        </p:nvGrpSpPr>
        <p:grpSpPr bwMode="auto">
          <a:xfrm>
            <a:off x="1143000" y="2852738"/>
            <a:ext cx="2087563" cy="3060272"/>
            <a:chOff x="720" y="1610"/>
            <a:chExt cx="1315" cy="2118"/>
          </a:xfrm>
        </p:grpSpPr>
        <p:sp>
          <p:nvSpPr>
            <p:cNvPr id="56325" name="Line 5"/>
            <p:cNvSpPr>
              <a:spLocks noChangeShapeType="1"/>
            </p:cNvSpPr>
            <p:nvPr/>
          </p:nvSpPr>
          <p:spPr bwMode="auto">
            <a:xfrm>
              <a:off x="720" y="1776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26" name="Line 6"/>
            <p:cNvSpPr>
              <a:spLocks noChangeShapeType="1"/>
            </p:cNvSpPr>
            <p:nvPr/>
          </p:nvSpPr>
          <p:spPr bwMode="auto">
            <a:xfrm>
              <a:off x="720" y="177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27" name="Line 7"/>
            <p:cNvSpPr>
              <a:spLocks noChangeShapeType="1"/>
            </p:cNvSpPr>
            <p:nvPr/>
          </p:nvSpPr>
          <p:spPr bwMode="auto">
            <a:xfrm>
              <a:off x="720" y="273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28" name="Line 8"/>
            <p:cNvSpPr>
              <a:spLocks noChangeShapeType="1"/>
            </p:cNvSpPr>
            <p:nvPr/>
          </p:nvSpPr>
          <p:spPr bwMode="auto">
            <a:xfrm flipV="1">
              <a:off x="912" y="225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29" name="Line 9"/>
            <p:cNvSpPr>
              <a:spLocks noChangeShapeType="1"/>
            </p:cNvSpPr>
            <p:nvPr/>
          </p:nvSpPr>
          <p:spPr bwMode="auto">
            <a:xfrm>
              <a:off x="912" y="225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30" name="Line 10"/>
            <p:cNvSpPr>
              <a:spLocks noChangeShapeType="1"/>
            </p:cNvSpPr>
            <p:nvPr/>
          </p:nvSpPr>
          <p:spPr bwMode="auto">
            <a:xfrm>
              <a:off x="912" y="273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31" name="Line 11"/>
            <p:cNvSpPr>
              <a:spLocks noChangeShapeType="1"/>
            </p:cNvSpPr>
            <p:nvPr/>
          </p:nvSpPr>
          <p:spPr bwMode="auto">
            <a:xfrm>
              <a:off x="912" y="321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32" name="Line 12"/>
            <p:cNvSpPr>
              <a:spLocks noChangeShapeType="1"/>
            </p:cNvSpPr>
            <p:nvPr/>
          </p:nvSpPr>
          <p:spPr bwMode="auto">
            <a:xfrm flipV="1">
              <a:off x="1104" y="29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33" name="Line 13"/>
            <p:cNvSpPr>
              <a:spLocks noChangeShapeType="1"/>
            </p:cNvSpPr>
            <p:nvPr/>
          </p:nvSpPr>
          <p:spPr bwMode="auto">
            <a:xfrm>
              <a:off x="1104" y="292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34" name="Line 14"/>
            <p:cNvSpPr>
              <a:spLocks noChangeShapeType="1"/>
            </p:cNvSpPr>
            <p:nvPr/>
          </p:nvSpPr>
          <p:spPr bwMode="auto">
            <a:xfrm flipV="1">
              <a:off x="1248" y="259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35" name="Line 15"/>
            <p:cNvSpPr>
              <a:spLocks noChangeShapeType="1"/>
            </p:cNvSpPr>
            <p:nvPr/>
          </p:nvSpPr>
          <p:spPr bwMode="auto">
            <a:xfrm>
              <a:off x="1248" y="259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36" name="Line 16"/>
            <p:cNvSpPr>
              <a:spLocks noChangeShapeType="1"/>
            </p:cNvSpPr>
            <p:nvPr/>
          </p:nvSpPr>
          <p:spPr bwMode="auto">
            <a:xfrm>
              <a:off x="1248" y="29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37" name="Line 17"/>
            <p:cNvSpPr>
              <a:spLocks noChangeShapeType="1"/>
            </p:cNvSpPr>
            <p:nvPr/>
          </p:nvSpPr>
          <p:spPr bwMode="auto">
            <a:xfrm>
              <a:off x="1248" y="312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38" name="Line 18"/>
            <p:cNvSpPr>
              <a:spLocks noChangeShapeType="1"/>
            </p:cNvSpPr>
            <p:nvPr/>
          </p:nvSpPr>
          <p:spPr bwMode="auto">
            <a:xfrm>
              <a:off x="1104" y="32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39" name="Line 19"/>
            <p:cNvSpPr>
              <a:spLocks noChangeShapeType="1"/>
            </p:cNvSpPr>
            <p:nvPr/>
          </p:nvSpPr>
          <p:spPr bwMode="auto">
            <a:xfrm>
              <a:off x="1104" y="3552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40" name="Text Box 20"/>
            <p:cNvSpPr txBox="1">
              <a:spLocks noChangeArrowheads="1"/>
            </p:cNvSpPr>
            <p:nvPr/>
          </p:nvSpPr>
          <p:spPr bwMode="auto">
            <a:xfrm>
              <a:off x="950" y="1610"/>
              <a:ext cx="228" cy="3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 sz="2400"/>
                <a:t>A</a:t>
              </a:r>
              <a:endParaRPr lang="ru-RU" altLang="ru-RU" sz="2400"/>
            </a:p>
          </p:txBody>
        </p:sp>
        <p:sp>
          <p:nvSpPr>
            <p:cNvPr id="56341" name="Text Box 21"/>
            <p:cNvSpPr txBox="1">
              <a:spLocks noChangeArrowheads="1"/>
            </p:cNvSpPr>
            <p:nvPr/>
          </p:nvSpPr>
          <p:spPr bwMode="auto">
            <a:xfrm>
              <a:off x="1104" y="2064"/>
              <a:ext cx="221" cy="3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 sz="2400"/>
                <a:t>B</a:t>
              </a:r>
              <a:endParaRPr lang="ru-RU" altLang="ru-RU" sz="2400"/>
            </a:p>
          </p:txBody>
        </p:sp>
        <p:sp>
          <p:nvSpPr>
            <p:cNvPr id="56342" name="Text Box 22"/>
            <p:cNvSpPr txBox="1">
              <a:spLocks noChangeArrowheads="1"/>
            </p:cNvSpPr>
            <p:nvPr/>
          </p:nvSpPr>
          <p:spPr bwMode="auto">
            <a:xfrm>
              <a:off x="1680" y="2400"/>
              <a:ext cx="219" cy="3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 sz="2400"/>
                <a:t>C</a:t>
              </a:r>
              <a:endParaRPr lang="ru-RU" altLang="ru-RU" sz="2400"/>
            </a:p>
          </p:txBody>
        </p:sp>
        <p:sp>
          <p:nvSpPr>
            <p:cNvPr id="56343" name="Text Box 23"/>
            <p:cNvSpPr txBox="1">
              <a:spLocks noChangeArrowheads="1"/>
            </p:cNvSpPr>
            <p:nvPr/>
          </p:nvSpPr>
          <p:spPr bwMode="auto">
            <a:xfrm>
              <a:off x="1680" y="2976"/>
              <a:ext cx="235" cy="3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 sz="2400"/>
                <a:t>D</a:t>
              </a:r>
              <a:endParaRPr lang="ru-RU" altLang="ru-RU" sz="2400"/>
            </a:p>
          </p:txBody>
        </p:sp>
        <p:sp>
          <p:nvSpPr>
            <p:cNvPr id="56344" name="Text Box 24"/>
            <p:cNvSpPr txBox="1">
              <a:spLocks noChangeArrowheads="1"/>
            </p:cNvSpPr>
            <p:nvPr/>
          </p:nvSpPr>
          <p:spPr bwMode="auto">
            <a:xfrm>
              <a:off x="1824" y="3408"/>
              <a:ext cx="211" cy="3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 sz="2400"/>
                <a:t>E</a:t>
              </a:r>
              <a:endParaRPr lang="ru-RU" altLang="ru-RU" sz="2400"/>
            </a:p>
          </p:txBody>
        </p:sp>
      </p:grpSp>
      <p:grpSp>
        <p:nvGrpSpPr>
          <p:cNvPr id="56345" name="Group 25"/>
          <p:cNvGrpSpPr>
            <a:grpSpLocks/>
          </p:cNvGrpSpPr>
          <p:nvPr/>
        </p:nvGrpSpPr>
        <p:grpSpPr bwMode="auto">
          <a:xfrm rot="5400000">
            <a:off x="5274469" y="3026569"/>
            <a:ext cx="2633662" cy="2286000"/>
            <a:chOff x="2928" y="2016"/>
            <a:chExt cx="1776" cy="1440"/>
          </a:xfrm>
        </p:grpSpPr>
        <p:sp>
          <p:nvSpPr>
            <p:cNvPr id="56346" name="Line 26"/>
            <p:cNvSpPr>
              <a:spLocks noChangeShapeType="1"/>
            </p:cNvSpPr>
            <p:nvPr/>
          </p:nvSpPr>
          <p:spPr bwMode="auto">
            <a:xfrm flipV="1">
              <a:off x="2928" y="2400"/>
              <a:ext cx="105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47" name="Line 27"/>
            <p:cNvSpPr>
              <a:spLocks noChangeShapeType="1"/>
            </p:cNvSpPr>
            <p:nvPr/>
          </p:nvSpPr>
          <p:spPr bwMode="auto">
            <a:xfrm flipV="1">
              <a:off x="3984" y="2016"/>
              <a:ext cx="72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48" name="Line 28"/>
            <p:cNvSpPr>
              <a:spLocks noChangeShapeType="1"/>
            </p:cNvSpPr>
            <p:nvPr/>
          </p:nvSpPr>
          <p:spPr bwMode="auto">
            <a:xfrm>
              <a:off x="3984" y="2400"/>
              <a:ext cx="72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49" name="Line 29"/>
            <p:cNvSpPr>
              <a:spLocks noChangeShapeType="1"/>
            </p:cNvSpPr>
            <p:nvPr/>
          </p:nvSpPr>
          <p:spPr bwMode="auto">
            <a:xfrm>
              <a:off x="2976" y="2928"/>
              <a:ext cx="81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50" name="Line 30"/>
            <p:cNvSpPr>
              <a:spLocks noChangeShapeType="1"/>
            </p:cNvSpPr>
            <p:nvPr/>
          </p:nvSpPr>
          <p:spPr bwMode="auto">
            <a:xfrm flipV="1">
              <a:off x="3792" y="2928"/>
              <a:ext cx="91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51" name="Line 31"/>
            <p:cNvSpPr>
              <a:spLocks noChangeShapeType="1"/>
            </p:cNvSpPr>
            <p:nvPr/>
          </p:nvSpPr>
          <p:spPr bwMode="auto">
            <a:xfrm>
              <a:off x="3792" y="3120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52" name="Line 32"/>
            <p:cNvSpPr>
              <a:spLocks noChangeShapeType="1"/>
            </p:cNvSpPr>
            <p:nvPr/>
          </p:nvSpPr>
          <p:spPr bwMode="auto">
            <a:xfrm flipV="1">
              <a:off x="4368" y="3168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53" name="Line 33"/>
            <p:cNvSpPr>
              <a:spLocks noChangeShapeType="1"/>
            </p:cNvSpPr>
            <p:nvPr/>
          </p:nvSpPr>
          <p:spPr bwMode="auto">
            <a:xfrm>
              <a:off x="4368" y="3312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56354" name="Text Box 34"/>
          <p:cNvSpPr txBox="1">
            <a:spLocks noChangeArrowheads="1"/>
          </p:cNvSpPr>
          <p:nvPr/>
        </p:nvSpPr>
        <p:spPr bwMode="auto">
          <a:xfrm>
            <a:off x="6781800" y="5448300"/>
            <a:ext cx="362600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2400"/>
              <a:t>A</a:t>
            </a:r>
            <a:endParaRPr lang="ru-RU" altLang="ru-RU" sz="2400"/>
          </a:p>
        </p:txBody>
      </p:sp>
      <p:sp>
        <p:nvSpPr>
          <p:cNvPr id="56355" name="Text Box 35"/>
          <p:cNvSpPr txBox="1">
            <a:spLocks noChangeArrowheads="1"/>
          </p:cNvSpPr>
          <p:nvPr/>
        </p:nvSpPr>
        <p:spPr bwMode="auto">
          <a:xfrm>
            <a:off x="7613650" y="5448300"/>
            <a:ext cx="351378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2400"/>
              <a:t>B</a:t>
            </a:r>
            <a:endParaRPr lang="ru-RU" altLang="ru-RU" sz="2400"/>
          </a:p>
        </p:txBody>
      </p:sp>
      <p:sp>
        <p:nvSpPr>
          <p:cNvPr id="56357" name="Text Box 37"/>
          <p:cNvSpPr txBox="1">
            <a:spLocks noChangeArrowheads="1"/>
          </p:cNvSpPr>
          <p:nvPr/>
        </p:nvSpPr>
        <p:spPr bwMode="auto">
          <a:xfrm>
            <a:off x="5181600" y="5448300"/>
            <a:ext cx="348172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2400"/>
              <a:t>C</a:t>
            </a:r>
            <a:endParaRPr lang="ru-RU" altLang="ru-RU" sz="2400"/>
          </a:p>
        </p:txBody>
      </p:sp>
      <p:sp>
        <p:nvSpPr>
          <p:cNvPr id="56358" name="Text Box 38"/>
          <p:cNvSpPr txBox="1">
            <a:spLocks noChangeArrowheads="1"/>
          </p:cNvSpPr>
          <p:nvPr/>
        </p:nvSpPr>
        <p:spPr bwMode="auto">
          <a:xfrm>
            <a:off x="5715000" y="5448300"/>
            <a:ext cx="373820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2400"/>
              <a:t>D</a:t>
            </a:r>
            <a:endParaRPr lang="ru-RU" altLang="ru-RU" sz="2400"/>
          </a:p>
        </p:txBody>
      </p:sp>
      <p:sp>
        <p:nvSpPr>
          <p:cNvPr id="56359" name="Text Box 39"/>
          <p:cNvSpPr txBox="1">
            <a:spLocks noChangeArrowheads="1"/>
          </p:cNvSpPr>
          <p:nvPr/>
        </p:nvSpPr>
        <p:spPr bwMode="auto">
          <a:xfrm>
            <a:off x="6172200" y="5448300"/>
            <a:ext cx="335348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2400"/>
              <a:t>E</a:t>
            </a:r>
            <a:endParaRPr lang="ru-RU" altLang="ru-RU" sz="2400"/>
          </a:p>
        </p:txBody>
      </p:sp>
      <p:sp>
        <p:nvSpPr>
          <p:cNvPr id="56360" name="Text Box 40"/>
          <p:cNvSpPr txBox="1">
            <a:spLocks noChangeArrowheads="1"/>
          </p:cNvSpPr>
          <p:nvPr/>
        </p:nvSpPr>
        <p:spPr bwMode="auto">
          <a:xfrm>
            <a:off x="0" y="5934075"/>
            <a:ext cx="9144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ru-RU" altLang="ru-RU" sz="2800" dirty="0"/>
              <a:t>Два изображения одной и той же топологии</a:t>
            </a: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425599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Hyperbolic Tree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412875"/>
            <a:ext cx="4546600" cy="48244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ru-RU" sz="2400"/>
              <a:t>Simulate the distortion effect of fisheye lens</a:t>
            </a:r>
          </a:p>
          <a:p>
            <a:pPr lvl="1">
              <a:lnSpc>
                <a:spcPct val="90000"/>
              </a:lnSpc>
            </a:pPr>
            <a:r>
              <a:rPr lang="en-US" altLang="ru-RU" sz="2000"/>
              <a:t>Enlarge the focus and shrink the rest</a:t>
            </a:r>
          </a:p>
          <a:p>
            <a:pPr lvl="1">
              <a:lnSpc>
                <a:spcPct val="90000"/>
              </a:lnSpc>
            </a:pPr>
            <a:r>
              <a:rPr lang="en-US" altLang="ru-RU" sz="2000"/>
              <a:t>Focus+context</a:t>
            </a:r>
          </a:p>
          <a:p>
            <a:pPr lvl="1">
              <a:lnSpc>
                <a:spcPct val="90000"/>
              </a:lnSpc>
            </a:pPr>
            <a:r>
              <a:rPr lang="en-US" altLang="ru-RU" sz="2000"/>
              <a:t>Interaction technique; can be combined with different layout.</a:t>
            </a:r>
          </a:p>
          <a:p>
            <a:pPr>
              <a:lnSpc>
                <a:spcPct val="90000"/>
              </a:lnSpc>
            </a:pPr>
            <a:r>
              <a:rPr lang="en-US" altLang="ru-RU" sz="2400"/>
              <a:t>3D hyperbolic tree: </a:t>
            </a:r>
          </a:p>
          <a:p>
            <a:pPr lvl="1">
              <a:lnSpc>
                <a:spcPct val="90000"/>
              </a:lnSpc>
            </a:pPr>
            <a:r>
              <a:rPr lang="en-US" altLang="ru-RU" sz="2000"/>
              <a:t>projecting a graph one a sphere produces a similar distortion effect</a:t>
            </a:r>
          </a:p>
          <a:p>
            <a:pPr lvl="1">
              <a:lnSpc>
                <a:spcPct val="90000"/>
              </a:lnSpc>
            </a:pPr>
            <a:r>
              <a:rPr lang="en-US" altLang="ru-RU" sz="2000"/>
              <a:t>This example also uses balloon tree drawing.</a:t>
            </a:r>
          </a:p>
        </p:txBody>
      </p:sp>
      <p:pic>
        <p:nvPicPr>
          <p:cNvPr id="77830" name="Picture 6" descr="fg-xr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550" y="1412875"/>
            <a:ext cx="2159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2" name="Picture 8" descr="lar-gr-l-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550" y="3933825"/>
            <a:ext cx="21590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11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8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3D tree visualization - Cone tree</a:t>
            </a:r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402138" cy="47815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ru-RU" sz="2000"/>
              <a:t>Cone trees are a 3D extension of the 2D layered tree drawing method.</a:t>
            </a:r>
          </a:p>
          <a:p>
            <a:pPr lvl="1">
              <a:lnSpc>
                <a:spcPct val="80000"/>
              </a:lnSpc>
            </a:pPr>
            <a:r>
              <a:rPr lang="en-US" altLang="ru-RU" sz="1800"/>
              <a:t>Parent at the tip of a cone, and its children spaced equally on the bottom circle of the cone</a:t>
            </a:r>
          </a:p>
          <a:p>
            <a:pPr lvl="1">
              <a:lnSpc>
                <a:spcPct val="80000"/>
              </a:lnSpc>
            </a:pPr>
            <a:r>
              <a:rPr lang="en-US" altLang="ru-RU" sz="1800"/>
              <a:t>Either horizontal or vertical</a:t>
            </a:r>
          </a:p>
          <a:p>
            <a:pPr>
              <a:lnSpc>
                <a:spcPct val="80000"/>
              </a:lnSpc>
            </a:pPr>
            <a:r>
              <a:rPr lang="en-US" altLang="ru-RU" sz="2000"/>
              <a:t>The extension to 3D does not necessarily means more information can be displayed</a:t>
            </a:r>
          </a:p>
          <a:p>
            <a:pPr lvl="1">
              <a:lnSpc>
                <a:spcPct val="80000"/>
              </a:lnSpc>
            </a:pPr>
            <a:r>
              <a:rPr lang="en-US" altLang="ru-RU" sz="1800"/>
              <a:t>Occlusion problem</a:t>
            </a:r>
          </a:p>
          <a:p>
            <a:pPr lvl="1">
              <a:lnSpc>
                <a:spcPct val="80000"/>
              </a:lnSpc>
            </a:pPr>
            <a:r>
              <a:rPr lang="en-US" altLang="ru-RU" sz="1800"/>
              <a:t>Couple with interaction is essential</a:t>
            </a:r>
          </a:p>
          <a:p>
            <a:pPr lvl="1">
              <a:lnSpc>
                <a:spcPct val="80000"/>
              </a:lnSpc>
            </a:pPr>
            <a:r>
              <a:rPr lang="en-US" altLang="ru-RU" sz="1800"/>
              <a:t>More on this in the “graph visualization evaluation” lecture</a:t>
            </a:r>
          </a:p>
        </p:txBody>
      </p:sp>
      <p:pic>
        <p:nvPicPr>
          <p:cNvPr id="696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527175"/>
            <a:ext cx="3238500" cy="240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9" name="Picture 7" descr="cone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076700"/>
            <a:ext cx="3238500" cy="224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90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Other 3D tree visualizations</a:t>
            </a:r>
          </a:p>
        </p:txBody>
      </p:sp>
      <p:sp>
        <p:nvSpPr>
          <p:cNvPr id="7373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691063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ru-RU" sz="2400"/>
              <a:t>3D poly-plane tree visualization</a:t>
            </a:r>
          </a:p>
          <a:p>
            <a:pPr lvl="1">
              <a:lnSpc>
                <a:spcPct val="80000"/>
              </a:lnSpc>
            </a:pPr>
            <a:r>
              <a:rPr lang="en-US" altLang="ru-RU" sz="2000"/>
              <a:t>Put subtrees on planes</a:t>
            </a:r>
          </a:p>
          <a:p>
            <a:pPr lvl="1">
              <a:lnSpc>
                <a:spcPct val="80000"/>
              </a:lnSpc>
            </a:pPr>
            <a:r>
              <a:rPr lang="en-US" altLang="ru-RU" sz="2000"/>
              <a:t>arrange these planes in 3D to reduce occlusion</a:t>
            </a:r>
          </a:p>
          <a:p>
            <a:pPr lvl="1">
              <a:lnSpc>
                <a:spcPct val="80000"/>
              </a:lnSpc>
            </a:pPr>
            <a:r>
              <a:rPr lang="en-US" altLang="ru-RU" sz="2000"/>
              <a:t>In this example, layered drawing is used within each plane</a:t>
            </a:r>
          </a:p>
          <a:p>
            <a:pPr>
              <a:lnSpc>
                <a:spcPct val="80000"/>
              </a:lnSpc>
            </a:pPr>
            <a:r>
              <a:rPr lang="en-US" altLang="ru-RU" sz="2400"/>
              <a:t>3D layered tree</a:t>
            </a:r>
          </a:p>
          <a:p>
            <a:pPr lvl="1">
              <a:lnSpc>
                <a:spcPct val="80000"/>
              </a:lnSpc>
            </a:pPr>
            <a:r>
              <a:rPr lang="en-US" altLang="ru-RU" sz="2000"/>
              <a:t>Only one cone</a:t>
            </a:r>
          </a:p>
          <a:p>
            <a:pPr lvl="1">
              <a:lnSpc>
                <a:spcPct val="80000"/>
              </a:lnSpc>
            </a:pPr>
            <a:r>
              <a:rPr lang="en-US" altLang="ru-RU" sz="2000"/>
              <a:t>Layers are the parallel circles on the surface</a:t>
            </a:r>
          </a:p>
          <a:p>
            <a:pPr lvl="1">
              <a:lnSpc>
                <a:spcPct val="80000"/>
              </a:lnSpc>
            </a:pPr>
            <a:r>
              <a:rPr lang="en-US" altLang="ru-RU" sz="2000"/>
              <a:t>Example: color indicate the layer</a:t>
            </a:r>
          </a:p>
        </p:txBody>
      </p:sp>
      <p:pic>
        <p:nvPicPr>
          <p:cNvPr id="73734" name="Picture 6" descr="poly-pla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663" y="1341438"/>
            <a:ext cx="2432050" cy="242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5" name="Picture 7" descr="3d-layer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34"/>
          <a:stretch>
            <a:fillRect/>
          </a:stretch>
        </p:blipFill>
        <p:spPr bwMode="auto">
          <a:xfrm>
            <a:off x="5797550" y="3898900"/>
            <a:ext cx="1511300" cy="255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06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2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sz="4000"/>
              <a:t>Space-filling methods - Treemap</a:t>
            </a:r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ru-RU" sz="2400"/>
              <a:t>Treemap use containment to show the hierarchy. </a:t>
            </a:r>
          </a:p>
          <a:p>
            <a:pPr>
              <a:lnSpc>
                <a:spcPct val="80000"/>
              </a:lnSpc>
            </a:pPr>
            <a:r>
              <a:rPr lang="en-US" altLang="ru-RU" sz="2400"/>
              <a:t>It partitions the space recursively according to the size of subtrees</a:t>
            </a:r>
          </a:p>
          <a:p>
            <a:pPr>
              <a:lnSpc>
                <a:spcPct val="80000"/>
              </a:lnSpc>
            </a:pPr>
            <a:r>
              <a:rPr lang="en-US" altLang="ru-RU" sz="2400"/>
              <a:t>It is space-efficient compare to node-link diagram</a:t>
            </a:r>
          </a:p>
          <a:p>
            <a:pPr>
              <a:lnSpc>
                <a:spcPct val="80000"/>
              </a:lnSpc>
            </a:pPr>
            <a:r>
              <a:rPr lang="en-US" altLang="ru-RU" sz="2400"/>
              <a:t>It is effective in showing the leaf nodes; on the other size, it is difficult to see the non-leave nodes</a:t>
            </a:r>
          </a:p>
        </p:txBody>
      </p:sp>
      <p:pic>
        <p:nvPicPr>
          <p:cNvPr id="71686" name="Picture 6" descr="treem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4005263"/>
            <a:ext cx="3159125" cy="215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628775"/>
            <a:ext cx="1112838" cy="179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3" y="1557338"/>
            <a:ext cx="231775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504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Variations of treemap</a:t>
            </a:r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ru-RU"/>
              <a:t>Cushion treemap</a:t>
            </a:r>
          </a:p>
          <a:p>
            <a:pPr lvl="1">
              <a:lnSpc>
                <a:spcPct val="90000"/>
              </a:lnSpc>
            </a:pPr>
            <a:r>
              <a:rPr lang="en-US" altLang="ru-RU"/>
              <a:t>Use shading to help identify the levels in a treemap</a:t>
            </a:r>
          </a:p>
          <a:p>
            <a:pPr>
              <a:lnSpc>
                <a:spcPct val="90000"/>
              </a:lnSpc>
            </a:pPr>
            <a:r>
              <a:rPr lang="en-US" altLang="ru-RU"/>
              <a:t>Voronoi treemap</a:t>
            </a:r>
          </a:p>
          <a:p>
            <a:pPr lvl="1">
              <a:lnSpc>
                <a:spcPct val="90000"/>
              </a:lnSpc>
            </a:pPr>
            <a:r>
              <a:rPr lang="en-US" altLang="ru-RU"/>
              <a:t>Similar idea but uses voronoi diagram as partition</a:t>
            </a:r>
          </a:p>
          <a:p>
            <a:pPr lvl="1">
              <a:lnSpc>
                <a:spcPct val="90000"/>
              </a:lnSpc>
            </a:pPr>
            <a:r>
              <a:rPr lang="en-US" altLang="ru-RU"/>
              <a:t>The space does not have to be rectangle.</a:t>
            </a:r>
          </a:p>
        </p:txBody>
      </p:sp>
      <p:pic>
        <p:nvPicPr>
          <p:cNvPr id="75782" name="Picture 6" descr="cushion-tree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484313"/>
            <a:ext cx="2879725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4" name="Picture 8" descr="voronoi-tree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4129088"/>
            <a:ext cx="3803650" cy="182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4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0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Beamtree</a:t>
            </a:r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ru-RU" sz="2400"/>
              <a:t>A variation of treemap in 3D.</a:t>
            </a:r>
          </a:p>
          <a:p>
            <a:r>
              <a:rPr lang="en-US" altLang="ru-RU" sz="2400"/>
              <a:t>Using overlap instead of nesting to show the hierarchy</a:t>
            </a:r>
          </a:p>
          <a:p>
            <a:r>
              <a:rPr lang="en-US" altLang="ru-RU" sz="2400"/>
              <a:t>3D version: representing each node as a beam</a:t>
            </a:r>
          </a:p>
          <a:p>
            <a:r>
              <a:rPr lang="en-US" altLang="ru-RU" sz="2400"/>
              <a:t>A bigger example</a:t>
            </a:r>
          </a:p>
        </p:txBody>
      </p:sp>
      <p:pic>
        <p:nvPicPr>
          <p:cNvPr id="9728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" r="3308"/>
          <a:stretch>
            <a:fillRect/>
          </a:stretch>
        </p:blipFill>
        <p:spPr bwMode="auto">
          <a:xfrm>
            <a:off x="5651500" y="4508500"/>
            <a:ext cx="201612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287" name="Picture 7" descr="beamtre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412875"/>
            <a:ext cx="2879725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1663"/>
            <a:ext cx="423545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450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4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Space-filling tree layout</a:t>
            </a:r>
          </a:p>
        </p:txBody>
      </p:sp>
      <p:sp>
        <p:nvSpPr>
          <p:cNvPr id="101380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ru-RU" sz="2400"/>
              <a:t>Try to use as much screen space as possible</a:t>
            </a:r>
          </a:p>
          <a:p>
            <a:pPr>
              <a:lnSpc>
                <a:spcPct val="80000"/>
              </a:lnSpc>
            </a:pPr>
            <a:r>
              <a:rPr lang="en-US" altLang="ru-RU" sz="2400"/>
              <a:t>Layout a tree according to the recursive partition of the screen space</a:t>
            </a:r>
          </a:p>
          <a:p>
            <a:pPr lvl="1">
              <a:lnSpc>
                <a:spcPct val="80000"/>
              </a:lnSpc>
            </a:pPr>
            <a:r>
              <a:rPr lang="en-US" altLang="ru-RU" sz="2000"/>
              <a:t>The area allocated to a subtree is proportional to its size.</a:t>
            </a:r>
          </a:p>
          <a:p>
            <a:pPr>
              <a:lnSpc>
                <a:spcPct val="80000"/>
              </a:lnSpc>
            </a:pPr>
            <a:r>
              <a:rPr lang="en-US" altLang="ru-RU" sz="2400"/>
              <a:t>A bigger example: 55000 nodes</a:t>
            </a:r>
          </a:p>
          <a:p>
            <a:pPr lvl="1">
              <a:lnSpc>
                <a:spcPct val="80000"/>
              </a:lnSpc>
            </a:pPr>
            <a:r>
              <a:rPr lang="en-US" altLang="ru-RU" sz="2000"/>
              <a:t>Use all the screen space</a:t>
            </a:r>
          </a:p>
          <a:p>
            <a:pPr lvl="1">
              <a:lnSpc>
                <a:spcPct val="80000"/>
              </a:lnSpc>
            </a:pPr>
            <a:r>
              <a:rPr lang="en-US" altLang="ru-RU" sz="2000"/>
              <a:t>Not very effective on showing the tree structure</a:t>
            </a:r>
          </a:p>
        </p:txBody>
      </p:sp>
      <p:pic>
        <p:nvPicPr>
          <p:cNvPr id="10138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484313"/>
            <a:ext cx="2159000" cy="215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8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4005263"/>
            <a:ext cx="2159000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20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ru-RU" sz="4000"/>
              <a:t>Other space filling methods - Icicle Trees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ru-RU"/>
              <a:t>Edges implied by adjacency and spatial relationship.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altLang="ru-RU"/>
              <a:t>icicle tree in the infovis toolkit (jean-daniel fekete)</a:t>
            </a:r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5" t="20834" r="19128"/>
          <a:stretch>
            <a:fillRect/>
          </a:stretch>
        </p:blipFill>
        <p:spPr bwMode="auto">
          <a:xfrm>
            <a:off x="5219700" y="3716338"/>
            <a:ext cx="2879725" cy="239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19" name="Picture 7" descr="icicle trees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628775"/>
            <a:ext cx="166687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0" name="Picture 8" descr="icicle trees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628775"/>
            <a:ext cx="9334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33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ru-RU" sz="4000"/>
              <a:t>Information slice and Sunburst Diagrams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ru-RU" sz="2400"/>
              <a:t>Information slice </a:t>
            </a:r>
          </a:p>
          <a:p>
            <a:pPr lvl="1">
              <a:lnSpc>
                <a:spcPct val="90000"/>
              </a:lnSpc>
            </a:pPr>
            <a:r>
              <a:rPr lang="en-US" altLang="ru-RU" sz="2000"/>
              <a:t>also a space-filling visualization method.</a:t>
            </a:r>
          </a:p>
          <a:p>
            <a:pPr lvl="1">
              <a:lnSpc>
                <a:spcPct val="90000"/>
              </a:lnSpc>
            </a:pPr>
            <a:r>
              <a:rPr lang="en-US" altLang="ru-RU" sz="2000"/>
              <a:t>Radial version of icicle trees.</a:t>
            </a:r>
          </a:p>
          <a:p>
            <a:pPr lvl="1">
              <a:lnSpc>
                <a:spcPct val="90000"/>
              </a:lnSpc>
            </a:pPr>
            <a:r>
              <a:rPr lang="en-US" altLang="ru-RU" sz="2000"/>
              <a:t>Node size is proportional to the angle swept by a node.</a:t>
            </a:r>
          </a:p>
          <a:p>
            <a:pPr>
              <a:lnSpc>
                <a:spcPct val="90000"/>
              </a:lnSpc>
            </a:pPr>
            <a:r>
              <a:rPr lang="en-US" altLang="ru-RU" sz="2400"/>
              <a:t>Sunburst</a:t>
            </a:r>
          </a:p>
          <a:p>
            <a:pPr lvl="1">
              <a:lnSpc>
                <a:spcPct val="90000"/>
              </a:lnSpc>
            </a:pPr>
            <a:r>
              <a:rPr lang="en-US" altLang="ru-RU" sz="2000"/>
              <a:t>With extra focus+context</a:t>
            </a:r>
          </a:p>
          <a:p>
            <a:pPr lvl="1">
              <a:lnSpc>
                <a:spcPct val="90000"/>
              </a:lnSpc>
            </a:pPr>
            <a:r>
              <a:rPr lang="en-US" altLang="ru-RU" sz="2000"/>
              <a:t>Details are shown outside or inside the ring</a:t>
            </a:r>
          </a:p>
        </p:txBody>
      </p:sp>
      <p:pic>
        <p:nvPicPr>
          <p:cNvPr id="92168" name="Picture 8" descr="sunburst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4005263"/>
            <a:ext cx="1800225" cy="177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9" name="Picture 9" descr="sunburst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4005263"/>
            <a:ext cx="18002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484313"/>
            <a:ext cx="3084513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529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Elastic hierarchies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ru-RU"/>
              <a:t>hybrid of node-link diagrams and treemaps</a:t>
            </a:r>
          </a:p>
          <a:p>
            <a:r>
              <a:rPr lang="en-US" altLang="ru-RU"/>
              <a:t>Using node-link diagram inside a treemap produces lots of crossings</a:t>
            </a:r>
          </a:p>
          <a:p>
            <a:pPr lvl="1">
              <a:buFontTx/>
              <a:buNone/>
            </a:pPr>
            <a:endParaRPr lang="en-US" altLang="ru-RU"/>
          </a:p>
        </p:txBody>
      </p:sp>
      <p:pic>
        <p:nvPicPr>
          <p:cNvPr id="8090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557338"/>
            <a:ext cx="2159000" cy="176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98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Правила укладки корневых деревьев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Отсутствие скрещивания ребер (планарность)</a:t>
            </a:r>
          </a:p>
          <a:p>
            <a:r>
              <a:rPr lang="ru-RU" dirty="0" smtClean="0"/>
              <a:t>Прямолинейность ребер</a:t>
            </a:r>
          </a:p>
          <a:p>
            <a:r>
              <a:rPr lang="ru-RU" dirty="0" smtClean="0"/>
              <a:t>Строгая вертикальная монотонность – </a:t>
            </a:r>
            <a:r>
              <a:rPr lang="en-US" dirty="0" smtClean="0"/>
              <a:t>y-</a:t>
            </a:r>
            <a:r>
              <a:rPr lang="ru-RU" dirty="0" smtClean="0"/>
              <a:t>координата вершин строго больше чем у их потомков</a:t>
            </a:r>
          </a:p>
          <a:p>
            <a:r>
              <a:rPr lang="ru-RU" dirty="0" smtClean="0"/>
              <a:t>Соблюдение порядка потомков</a:t>
            </a:r>
          </a:p>
          <a:p>
            <a:pPr marL="0" indent="0">
              <a:buNone/>
            </a:pPr>
            <a:r>
              <a:rPr lang="ru-RU" i="1" dirty="0" smtClean="0"/>
              <a:t>	</a:t>
            </a:r>
            <a:r>
              <a:rPr lang="en-US" i="1" dirty="0" smtClean="0"/>
              <a:t>X</a:t>
            </a:r>
            <a:r>
              <a:rPr lang="ru-RU" baseline="-25000" dirty="0" smtClean="0"/>
              <a:t>левого потомка</a:t>
            </a:r>
            <a:r>
              <a:rPr lang="en-US" dirty="0" smtClean="0"/>
              <a:t> ≤ </a:t>
            </a:r>
            <a:r>
              <a:rPr lang="en-US" i="1" dirty="0" smtClean="0"/>
              <a:t>X</a:t>
            </a:r>
            <a:r>
              <a:rPr lang="ru-RU" baseline="-25000" dirty="0" smtClean="0"/>
              <a:t>вершины</a:t>
            </a:r>
            <a:r>
              <a:rPr lang="en-US" dirty="0" smtClean="0"/>
              <a:t> </a:t>
            </a:r>
            <a:r>
              <a:rPr lang="en-US" dirty="0"/>
              <a:t>≤</a:t>
            </a:r>
            <a:r>
              <a:rPr lang="en-US" dirty="0" smtClean="0"/>
              <a:t> </a:t>
            </a:r>
            <a:r>
              <a:rPr lang="en-US" i="1" dirty="0" smtClean="0"/>
              <a:t>X</a:t>
            </a:r>
            <a:r>
              <a:rPr lang="ru-RU" baseline="-25000" dirty="0" smtClean="0"/>
              <a:t>правого потомка</a:t>
            </a:r>
            <a:endParaRPr lang="ru-RU" baseline="-25000" dirty="0"/>
          </a:p>
        </p:txBody>
      </p:sp>
      <p:pic>
        <p:nvPicPr>
          <p:cNvPr id="1026" name="Picture 2" descr="https://upload.wikimedia.org/wikipedia/commons/thumb/f/f7/Binary_tree.svg/192px-Binary_tre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556792"/>
            <a:ext cx="2016224" cy="168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81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TreeViewer</a:t>
            </a:r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AU" altLang="ru-RU" sz="2400"/>
              <a:t>Visualizes trees in a form that closely resembles botanical trees</a:t>
            </a:r>
          </a:p>
          <a:p>
            <a:pPr lvl="1"/>
            <a:r>
              <a:rPr lang="en-US" altLang="ru-RU" sz="2000"/>
              <a:t>The root is the tree stem</a:t>
            </a:r>
          </a:p>
          <a:p>
            <a:pPr lvl="1"/>
            <a:r>
              <a:rPr lang="en-US" altLang="ru-RU" sz="2000"/>
              <a:t>Non-leave nodes are branches </a:t>
            </a:r>
          </a:p>
          <a:p>
            <a:pPr lvl="1"/>
            <a:r>
              <a:rPr lang="en-US" altLang="ru-RU" sz="2000"/>
              <a:t>Leave nodes are “bulbs” at the end of branches</a:t>
            </a:r>
          </a:p>
          <a:p>
            <a:pPr lvl="1"/>
            <a:r>
              <a:rPr lang="en-US" altLang="ru-RU" sz="2000"/>
              <a:t>Example: Unix home directory.</a:t>
            </a:r>
          </a:p>
        </p:txBody>
      </p:sp>
      <p:pic>
        <p:nvPicPr>
          <p:cNvPr id="9933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341438"/>
            <a:ext cx="2630488" cy="287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3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4292600"/>
            <a:ext cx="242570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474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Collapsible Cylindrical Trees</a:t>
            </a:r>
          </a:p>
        </p:txBody>
      </p:sp>
      <p:sp>
        <p:nvSpPr>
          <p:cNvPr id="103430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8600" cy="32686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ru-RU" sz="2000"/>
              <a:t>Telescope metaphor: A set of nested cylinders</a:t>
            </a:r>
          </a:p>
          <a:p>
            <a:pPr lvl="1">
              <a:lnSpc>
                <a:spcPct val="80000"/>
              </a:lnSpc>
            </a:pPr>
            <a:r>
              <a:rPr lang="en-US" altLang="ru-RU" sz="1800"/>
              <a:t>A cylinder is constructed for the children of a node, and it has a smaller radius. </a:t>
            </a:r>
          </a:p>
          <a:p>
            <a:pPr lvl="1">
              <a:lnSpc>
                <a:spcPct val="80000"/>
              </a:lnSpc>
            </a:pPr>
            <a:r>
              <a:rPr lang="en-US" altLang="ru-RU" sz="1800"/>
              <a:t>This cylinder is nested and hidden within the cylinder contain the parent</a:t>
            </a:r>
          </a:p>
          <a:p>
            <a:pPr lvl="1">
              <a:lnSpc>
                <a:spcPct val="80000"/>
              </a:lnSpc>
            </a:pPr>
            <a:r>
              <a:rPr lang="en-US" altLang="ru-RU" sz="1800"/>
              <a:t>It can be pulled out to the right of theparent cylinder or collapsed as necessary. </a:t>
            </a:r>
          </a:p>
        </p:txBody>
      </p:sp>
      <p:sp>
        <p:nvSpPr>
          <p:cNvPr id="103431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00200"/>
            <a:ext cx="4038600" cy="31972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ru-RU" sz="2000"/>
              <a:t>only one path of the hierarchy is visible at once</a:t>
            </a:r>
          </a:p>
          <a:p>
            <a:pPr lvl="1">
              <a:lnSpc>
                <a:spcPct val="80000"/>
              </a:lnSpc>
            </a:pPr>
            <a:r>
              <a:rPr lang="en-US" altLang="ru-RU" sz="1800"/>
              <a:t>represented by a number of ever decreasing cylinders</a:t>
            </a:r>
          </a:p>
          <a:p>
            <a:pPr>
              <a:lnSpc>
                <a:spcPct val="80000"/>
              </a:lnSpc>
            </a:pPr>
            <a:r>
              <a:rPr lang="en-US" altLang="ru-RU" sz="2000"/>
              <a:t>All cylinders of level 1 nodes are shown</a:t>
            </a:r>
            <a:r>
              <a:rPr lang="en-US" altLang="ru-RU" sz="2000" i="1"/>
              <a:t> </a:t>
            </a:r>
            <a:r>
              <a:rPr lang="en-US" altLang="ru-RU" sz="2000"/>
              <a:t>in a horizontal fashion, like being put on a stick.</a:t>
            </a:r>
          </a:p>
          <a:p>
            <a:pPr>
              <a:lnSpc>
                <a:spcPct val="80000"/>
              </a:lnSpc>
            </a:pPr>
            <a:endParaRPr lang="en-US" altLang="ru-RU" sz="2000"/>
          </a:p>
        </p:txBody>
      </p:sp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 t="22195" r="1213" b="13795"/>
          <a:stretch>
            <a:fillRect/>
          </a:stretch>
        </p:blipFill>
        <p:spPr bwMode="auto">
          <a:xfrm>
            <a:off x="1763713" y="4797425"/>
            <a:ext cx="56165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040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артинки по запросу бинарное дерев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4077072"/>
            <a:ext cx="4086225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Алгоритм Д. Кнута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Правое – Корень – Левое (ПКЛ)</a:t>
            </a:r>
          </a:p>
          <a:p>
            <a:r>
              <a:rPr lang="ru-RU" dirty="0" smtClean="0"/>
              <a:t>Шаг вниз, нарисовать правое дерево рекурсивно;</a:t>
            </a:r>
          </a:p>
          <a:p>
            <a:r>
              <a:rPr lang="ru-RU" dirty="0" smtClean="0"/>
              <a:t>Шаг вверх, шаг влево, нарисовать корень</a:t>
            </a:r>
          </a:p>
          <a:p>
            <a:r>
              <a:rPr lang="ru-RU" dirty="0" smtClean="0"/>
              <a:t>Шаг вниз, нарисовать левое поддерево рекурсивно;</a:t>
            </a:r>
          </a:p>
          <a:p>
            <a:pPr marL="0" indent="0">
              <a:buNone/>
            </a:pPr>
            <a:r>
              <a:rPr lang="ru-RU" dirty="0" smtClean="0"/>
              <a:t>Возможны варианты</a:t>
            </a:r>
          </a:p>
          <a:p>
            <a:pPr marL="0" indent="0">
              <a:buNone/>
            </a:pPr>
            <a:r>
              <a:rPr lang="ru-RU" dirty="0" smtClean="0"/>
              <a:t> ЛКП, КЛП, КПЛ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189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Некоторые обозначения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Полные бинарные деревья:</a:t>
            </a:r>
          </a:p>
          <a:p>
            <a:pPr marL="0" indent="0">
              <a:buNone/>
            </a:pPr>
            <a:r>
              <a:rPr lang="en-US" i="1" dirty="0" smtClean="0"/>
              <a:t>C</a:t>
            </a:r>
            <a:r>
              <a:rPr lang="en-US" baseline="-25000" dirty="0" smtClean="0"/>
              <a:t>0</a:t>
            </a:r>
            <a:r>
              <a:rPr lang="en-US" dirty="0" smtClean="0"/>
              <a:t> = </a:t>
            </a:r>
            <a:r>
              <a:rPr lang="en-US" i="1" dirty="0" smtClean="0"/>
              <a:t>e	</a:t>
            </a:r>
            <a:r>
              <a:rPr lang="ru-RU" i="1" dirty="0" smtClean="0"/>
              <a:t> (Корень дерева)</a:t>
            </a:r>
            <a:endParaRPr lang="en-US" i="1" dirty="0" smtClean="0"/>
          </a:p>
          <a:p>
            <a:pPr marL="0" indent="0">
              <a:buNone/>
            </a:pPr>
            <a:r>
              <a:rPr lang="en-US" i="1" dirty="0" smtClean="0"/>
              <a:t>c</a:t>
            </a:r>
            <a:r>
              <a:rPr lang="en-US" i="1" baseline="-25000" dirty="0" smtClean="0"/>
              <a:t>i</a:t>
            </a:r>
            <a:r>
              <a:rPr lang="en-US" dirty="0" smtClean="0"/>
              <a:t> = </a:t>
            </a:r>
            <a:r>
              <a:rPr lang="en-US" i="1" dirty="0" smtClean="0"/>
              <a:t>c</a:t>
            </a:r>
            <a:r>
              <a:rPr lang="en-US" i="1" baseline="-25000" dirty="0" smtClean="0"/>
              <a:t>i</a:t>
            </a:r>
            <a:r>
              <a:rPr lang="en-US" baseline="-25000" dirty="0" smtClean="0"/>
              <a:t>-1</a:t>
            </a:r>
            <a:r>
              <a:rPr lang="ru-RU" baseline="-25000" dirty="0" smtClean="0"/>
              <a:t> </a:t>
            </a:r>
            <a:r>
              <a:rPr lang="ru-RU" dirty="0" smtClean="0">
                <a:sym typeface="Symbol"/>
              </a:rPr>
              <a:t></a:t>
            </a:r>
            <a:r>
              <a:rPr lang="en-US" dirty="0" smtClean="0"/>
              <a:t> </a:t>
            </a:r>
            <a:r>
              <a:rPr lang="en-US" i="1" dirty="0" smtClean="0"/>
              <a:t>c</a:t>
            </a:r>
            <a:r>
              <a:rPr lang="en-US" i="1" baseline="-25000" dirty="0" smtClean="0"/>
              <a:t>i</a:t>
            </a:r>
            <a:r>
              <a:rPr lang="en-US" baseline="-25000" dirty="0" smtClean="0"/>
              <a:t>-1</a:t>
            </a:r>
            <a:r>
              <a:rPr lang="en-US" dirty="0" smtClean="0"/>
              <a:t> </a:t>
            </a:r>
            <a:r>
              <a:rPr lang="ru-RU" dirty="0" smtClean="0"/>
              <a:t>для </a:t>
            </a:r>
            <a:r>
              <a:rPr lang="en-US" i="1" dirty="0" err="1" smtClean="0"/>
              <a:t>i</a:t>
            </a:r>
            <a:r>
              <a:rPr lang="ru-RU" dirty="0" smtClean="0"/>
              <a:t> </a:t>
            </a:r>
            <a:r>
              <a:rPr lang="en-US" dirty="0" smtClean="0"/>
              <a:t>≥</a:t>
            </a:r>
            <a:r>
              <a:rPr lang="ru-RU" dirty="0" smtClean="0"/>
              <a:t> </a:t>
            </a:r>
            <a:r>
              <a:rPr lang="en-US" dirty="0" smtClean="0"/>
              <a:t>1 </a:t>
            </a:r>
          </a:p>
          <a:p>
            <a:pPr marL="0" indent="0">
              <a:buNone/>
            </a:pPr>
            <a:r>
              <a:rPr lang="en-US" i="1" dirty="0" err="1" smtClean="0"/>
              <a:t>i</a:t>
            </a:r>
            <a:r>
              <a:rPr lang="en-US" dirty="0" smtClean="0"/>
              <a:t> – </a:t>
            </a:r>
            <a:r>
              <a:rPr lang="ru-RU" dirty="0" smtClean="0"/>
              <a:t>порядок дерева</a:t>
            </a:r>
            <a:endParaRPr lang="en-US" dirty="0"/>
          </a:p>
          <a:p>
            <a:pPr>
              <a:buFont typeface="Symbol"/>
              <a:buChar char="Å"/>
            </a:pPr>
            <a:r>
              <a:rPr lang="en-US" dirty="0" smtClean="0">
                <a:sym typeface="Symbol"/>
              </a:rPr>
              <a:t>- </a:t>
            </a:r>
            <a:r>
              <a:rPr lang="ru-RU" dirty="0" smtClean="0">
                <a:sym typeface="Symbol"/>
              </a:rPr>
              <a:t>операция склейки двух поддеревьев</a:t>
            </a:r>
          </a:p>
          <a:p>
            <a:r>
              <a:rPr lang="ru-RU" dirty="0" smtClean="0">
                <a:sym typeface="Symbol"/>
              </a:rPr>
              <a:t>Деревья Фибоначчи</a:t>
            </a:r>
          </a:p>
          <a:p>
            <a:pPr marL="0" indent="0">
              <a:buNone/>
            </a:pPr>
            <a:r>
              <a:rPr lang="en-US" i="1" dirty="0" smtClean="0">
                <a:sym typeface="Symbol"/>
              </a:rPr>
              <a:t>F</a:t>
            </a:r>
            <a:r>
              <a:rPr lang="en-US" baseline="-25000" dirty="0" smtClean="0">
                <a:sym typeface="Symbol"/>
              </a:rPr>
              <a:t>0</a:t>
            </a:r>
            <a:r>
              <a:rPr lang="en-US" dirty="0" smtClean="0">
                <a:sym typeface="Symbol"/>
              </a:rPr>
              <a:t> = </a:t>
            </a:r>
            <a:r>
              <a:rPr lang="en-US" i="1" dirty="0" smtClean="0">
                <a:sym typeface="Symbol"/>
              </a:rPr>
              <a:t>e	</a:t>
            </a:r>
            <a:r>
              <a:rPr lang="en-US" dirty="0" smtClean="0">
                <a:sym typeface="Symbol"/>
              </a:rPr>
              <a:t>		</a:t>
            </a:r>
            <a:r>
              <a:rPr lang="en-US" i="1" dirty="0" smtClean="0">
                <a:sym typeface="Symbol"/>
              </a:rPr>
              <a:t>F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 = </a:t>
            </a:r>
            <a:r>
              <a:rPr lang="en-US" i="1" dirty="0" smtClean="0">
                <a:sym typeface="Symbol"/>
              </a:rPr>
              <a:t>e</a:t>
            </a:r>
            <a:r>
              <a:rPr lang="en-US" dirty="0" smtClean="0">
                <a:sym typeface="Symbol"/>
              </a:rPr>
              <a:t> </a:t>
            </a:r>
            <a:r>
              <a:rPr lang="ru-RU" dirty="0" smtClean="0">
                <a:sym typeface="Symbol"/>
              </a:rPr>
              <a:t></a:t>
            </a:r>
            <a:r>
              <a:rPr lang="en-US" dirty="0" smtClean="0">
                <a:sym typeface="Symbol"/>
              </a:rPr>
              <a:t> </a:t>
            </a:r>
            <a:r>
              <a:rPr lang="en-US" i="1" dirty="0" smtClean="0">
                <a:sym typeface="Symbol"/>
              </a:rPr>
              <a:t>e</a:t>
            </a:r>
          </a:p>
          <a:p>
            <a:pPr marL="0" indent="0">
              <a:buNone/>
            </a:pPr>
            <a:r>
              <a:rPr lang="en-US" i="1" dirty="0" smtClean="0">
                <a:sym typeface="Symbol"/>
              </a:rPr>
              <a:t>F</a:t>
            </a:r>
            <a:r>
              <a:rPr lang="en-US" i="1" baseline="-25000" dirty="0" smtClean="0">
                <a:sym typeface="Symbol"/>
              </a:rPr>
              <a:t>i</a:t>
            </a:r>
            <a:r>
              <a:rPr lang="en-US" dirty="0" smtClean="0">
                <a:sym typeface="Symbol"/>
              </a:rPr>
              <a:t> = </a:t>
            </a:r>
            <a:r>
              <a:rPr lang="en-US" i="1" dirty="0" smtClean="0">
                <a:sym typeface="Symbol"/>
              </a:rPr>
              <a:t>F</a:t>
            </a:r>
            <a:r>
              <a:rPr lang="en-US" i="1" baseline="-25000" dirty="0" smtClean="0">
                <a:sym typeface="Symbol"/>
              </a:rPr>
              <a:t>i</a:t>
            </a:r>
            <a:r>
              <a:rPr lang="en-US" baseline="-25000" dirty="0" smtClean="0">
                <a:sym typeface="Symbol"/>
              </a:rPr>
              <a:t>-1</a:t>
            </a:r>
            <a:r>
              <a:rPr lang="en-US" dirty="0" smtClean="0">
                <a:sym typeface="Symbol"/>
              </a:rPr>
              <a:t> </a:t>
            </a:r>
            <a:r>
              <a:rPr lang="ru-RU" dirty="0">
                <a:sym typeface="Symbol"/>
              </a:rPr>
              <a:t> </a:t>
            </a:r>
            <a:r>
              <a:rPr lang="en-US" i="1" dirty="0" smtClean="0">
                <a:sym typeface="Symbol"/>
              </a:rPr>
              <a:t>F</a:t>
            </a:r>
            <a:r>
              <a:rPr lang="en-US" i="1" baseline="-25000" dirty="0" smtClean="0">
                <a:sym typeface="Symbol"/>
              </a:rPr>
              <a:t>i</a:t>
            </a:r>
            <a:r>
              <a:rPr lang="en-US" baseline="-25000" dirty="0" smtClean="0">
                <a:sym typeface="Symbol"/>
              </a:rPr>
              <a:t>-2</a:t>
            </a:r>
            <a:r>
              <a:rPr lang="en-US" dirty="0" smtClean="0">
                <a:sym typeface="Symbol"/>
              </a:rPr>
              <a:t> 	</a:t>
            </a:r>
            <a:r>
              <a:rPr lang="ru-RU" dirty="0" smtClean="0"/>
              <a:t>для </a:t>
            </a:r>
            <a:r>
              <a:rPr lang="en-US" i="1" dirty="0" err="1"/>
              <a:t>i</a:t>
            </a:r>
            <a:r>
              <a:rPr lang="ru-RU" dirty="0"/>
              <a:t> </a:t>
            </a:r>
            <a:r>
              <a:rPr lang="en-US" dirty="0" smtClean="0"/>
              <a:t>&gt;</a:t>
            </a:r>
            <a:r>
              <a:rPr lang="ru-RU" dirty="0" smtClean="0"/>
              <a:t> </a:t>
            </a:r>
            <a:r>
              <a:rPr lang="en-US" dirty="0"/>
              <a:t>1 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Число вершин:	</a:t>
            </a:r>
            <a:r>
              <a:rPr lang="en-US" i="1" dirty="0" err="1" smtClean="0"/>
              <a:t>n</a:t>
            </a:r>
            <a:r>
              <a:rPr lang="en-US" i="1" baseline="-25000" dirty="0" err="1" smtClean="0"/>
              <a:t>F</a:t>
            </a:r>
            <a:r>
              <a:rPr lang="en-US" dirty="0" smtClean="0"/>
              <a:t>(0) = 0, </a:t>
            </a:r>
            <a:r>
              <a:rPr lang="en-US" i="1" dirty="0" err="1"/>
              <a:t>n</a:t>
            </a:r>
            <a:r>
              <a:rPr lang="en-US" i="1" baseline="-25000" dirty="0" err="1"/>
              <a:t>F</a:t>
            </a:r>
            <a:r>
              <a:rPr lang="en-US" dirty="0" smtClean="0"/>
              <a:t>(1) = 1,</a:t>
            </a:r>
          </a:p>
          <a:p>
            <a:pPr marL="0" indent="0">
              <a:buNone/>
            </a:pPr>
            <a:r>
              <a:rPr lang="en-US" i="1" dirty="0" err="1"/>
              <a:t>n</a:t>
            </a:r>
            <a:r>
              <a:rPr lang="en-US" i="1" baseline="-25000" dirty="0" err="1"/>
              <a:t>F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) = </a:t>
            </a:r>
            <a:r>
              <a:rPr lang="en-US" i="1" dirty="0" err="1"/>
              <a:t>n</a:t>
            </a:r>
            <a:r>
              <a:rPr lang="en-US" i="1" baseline="-25000" dirty="0" err="1"/>
              <a:t>F</a:t>
            </a:r>
            <a:r>
              <a:rPr lang="en-US" i="1" baseline="-25000" dirty="0"/>
              <a:t> </a:t>
            </a:r>
            <a:r>
              <a:rPr lang="en-US" dirty="0" smtClean="0"/>
              <a:t>(</a:t>
            </a:r>
            <a:r>
              <a:rPr lang="en-US" i="1" dirty="0" err="1" smtClean="0"/>
              <a:t>i</a:t>
            </a:r>
            <a:r>
              <a:rPr lang="en-US" i="1" dirty="0" smtClean="0"/>
              <a:t> </a:t>
            </a:r>
            <a:r>
              <a:rPr lang="en-US" dirty="0" smtClean="0"/>
              <a:t>- 1) + </a:t>
            </a:r>
            <a:r>
              <a:rPr lang="en-US" i="1" dirty="0" err="1" smtClean="0"/>
              <a:t>n</a:t>
            </a:r>
            <a:r>
              <a:rPr lang="en-US" i="1" baseline="-25000" dirty="0" err="1" smtClean="0"/>
              <a:t>F</a:t>
            </a:r>
            <a:r>
              <a:rPr lang="en-US" i="1" baseline="-25000" dirty="0" smtClean="0"/>
              <a:t> </a:t>
            </a:r>
            <a:r>
              <a:rPr lang="en-US" dirty="0" smtClean="0"/>
              <a:t>(</a:t>
            </a:r>
            <a:r>
              <a:rPr lang="en-US" i="1" dirty="0" err="1" smtClean="0"/>
              <a:t>i</a:t>
            </a:r>
            <a:r>
              <a:rPr lang="en-US" i="1" dirty="0" smtClean="0"/>
              <a:t> </a:t>
            </a:r>
            <a:r>
              <a:rPr lang="en-US" dirty="0" smtClean="0"/>
              <a:t>- 2) + 1 </a:t>
            </a:r>
            <a:r>
              <a:rPr lang="ru-RU" dirty="0" smtClean="0"/>
              <a:t> </a:t>
            </a:r>
            <a:r>
              <a:rPr lang="ru-RU" dirty="0"/>
              <a:t>для </a:t>
            </a:r>
            <a:r>
              <a:rPr lang="en-US" i="1" dirty="0" err="1"/>
              <a:t>i</a:t>
            </a:r>
            <a:r>
              <a:rPr lang="ru-RU" dirty="0"/>
              <a:t> </a:t>
            </a:r>
            <a:r>
              <a:rPr lang="en-US" dirty="0" smtClean="0"/>
              <a:t>&gt;</a:t>
            </a:r>
            <a:r>
              <a:rPr lang="ru-RU" dirty="0" smtClean="0"/>
              <a:t> </a:t>
            </a:r>
            <a:r>
              <a:rPr lang="en-US" dirty="0"/>
              <a:t>1 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337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Требования к вертикальной укладке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Вершины имеют целочисленные координаты из </a:t>
            </a:r>
            <a:r>
              <a:rPr lang="ru-RU" dirty="0" smtClean="0">
                <a:cs typeface="Times New Roman"/>
              </a:rPr>
              <a:t>ℤ</a:t>
            </a:r>
            <a:r>
              <a:rPr lang="en-US" baseline="30000" dirty="0" smtClean="0">
                <a:cs typeface="Times New Roman"/>
              </a:rPr>
              <a:t>2</a:t>
            </a:r>
          </a:p>
          <a:p>
            <a:r>
              <a:rPr lang="ru-RU" dirty="0" smtClean="0">
                <a:cs typeface="Times New Roman"/>
              </a:rPr>
              <a:t>Ребра – отрезки прямых</a:t>
            </a:r>
          </a:p>
          <a:p>
            <a:r>
              <a:rPr lang="ru-RU" dirty="0" smtClean="0">
                <a:cs typeface="Times New Roman"/>
              </a:rPr>
              <a:t>Потомок имеет большую координату, чем родитель (ось </a:t>
            </a:r>
            <a:r>
              <a:rPr lang="en-US" dirty="0" smtClean="0">
                <a:cs typeface="Times New Roman"/>
              </a:rPr>
              <a:t>Y </a:t>
            </a:r>
            <a:r>
              <a:rPr lang="ru-RU" dirty="0" smtClean="0">
                <a:cs typeface="Times New Roman"/>
              </a:rPr>
              <a:t>направлена вниз)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03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2863</Words>
  <Application>Microsoft Office PowerPoint</Application>
  <PresentationFormat>Экран (4:3)</PresentationFormat>
  <Paragraphs>491</Paragraphs>
  <Slides>61</Slides>
  <Notes>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62" baseType="lpstr">
      <vt:lpstr>Тема Office</vt:lpstr>
      <vt:lpstr>Визуализация данных</vt:lpstr>
      <vt:lpstr>Укладка деревьев</vt:lpstr>
      <vt:lpstr>Какие бывают деревья? </vt:lpstr>
      <vt:lpstr>Презентация PowerPoint</vt:lpstr>
      <vt:lpstr>Как изобразить дерево?  Топология дерева</vt:lpstr>
      <vt:lpstr>Правила укладки корневых деревьев</vt:lpstr>
      <vt:lpstr>Алгоритм Д. Кнута</vt:lpstr>
      <vt:lpstr>Некоторые обозначения</vt:lpstr>
      <vt:lpstr>Требования к вертикальной укладке</vt:lpstr>
      <vt:lpstr>Площадь укладки деревьев</vt:lpstr>
      <vt:lpstr>Доказательство</vt:lpstr>
      <vt:lpstr>Презентация PowerPoint</vt:lpstr>
      <vt:lpstr>Tree Drawing Algorithm</vt:lpstr>
      <vt:lpstr>A Rather Simple Layering Algorithm</vt:lpstr>
      <vt:lpstr>Horizontal coordinate assignment</vt:lpstr>
      <vt:lpstr>An Improved Layered Tree Drawing Algorithm</vt:lpstr>
      <vt:lpstr>Layered Drawing: Binary Tree</vt:lpstr>
      <vt:lpstr>Post-Order Traversal</vt:lpstr>
      <vt:lpstr>Left and Right Contour of Subtree</vt:lpstr>
      <vt:lpstr>Left and Right Contour of Subtree</vt:lpstr>
      <vt:lpstr>Layered Drawing</vt:lpstr>
      <vt:lpstr>Time Complexity</vt:lpstr>
      <vt:lpstr>Drawing Width and Area</vt:lpstr>
      <vt:lpstr>Generalization</vt:lpstr>
      <vt:lpstr>Tree Drawing Algorithm</vt:lpstr>
      <vt:lpstr>Radial Drawing</vt:lpstr>
      <vt:lpstr>Wedge Angle</vt:lpstr>
      <vt:lpstr>Wedge angle</vt:lpstr>
      <vt:lpstr>Time and Area</vt:lpstr>
      <vt:lpstr>Radial Drawing</vt:lpstr>
      <vt:lpstr>Tree Drawing Algorithm</vt:lpstr>
      <vt:lpstr>HV-Drawing – Binary Tree</vt:lpstr>
      <vt:lpstr>Divide &amp; Conquer Method</vt:lpstr>
      <vt:lpstr>Right-Heavy-HV-Tree-Drawing</vt:lpstr>
      <vt:lpstr>Right-Heavy-HV-Tree-Drawing</vt:lpstr>
      <vt:lpstr>Area-Aspect Ratio</vt:lpstr>
      <vt:lpstr>Optimization and Extension</vt:lpstr>
      <vt:lpstr>Tree Drawing Algorithm</vt:lpstr>
      <vt:lpstr>Recursive Winding</vt:lpstr>
      <vt:lpstr>Recursive Winding</vt:lpstr>
      <vt:lpstr>Recursive Winding Tree Drawing</vt:lpstr>
      <vt:lpstr>Recursive Winding Tree Drawing</vt:lpstr>
      <vt:lpstr>Recursive Winding Tree Drawing</vt:lpstr>
      <vt:lpstr>Recursive Winding Tree Drawing</vt:lpstr>
      <vt:lpstr>Recursive Winding Tree Drawing</vt:lpstr>
      <vt:lpstr>Tree Visualization</vt:lpstr>
      <vt:lpstr>Indented Layout</vt:lpstr>
      <vt:lpstr>Dendrogram</vt:lpstr>
      <vt:lpstr>Balloon trees</vt:lpstr>
      <vt:lpstr>Hyperbolic Tree</vt:lpstr>
      <vt:lpstr>3D tree visualization - Cone tree</vt:lpstr>
      <vt:lpstr>Other 3D tree visualizations</vt:lpstr>
      <vt:lpstr>Space-filling methods - Treemap</vt:lpstr>
      <vt:lpstr>Variations of treemap</vt:lpstr>
      <vt:lpstr>Beamtree</vt:lpstr>
      <vt:lpstr>Space-filling tree layout</vt:lpstr>
      <vt:lpstr>Other space filling methods - Icicle Trees</vt:lpstr>
      <vt:lpstr>Information slice and Sunburst Diagrams</vt:lpstr>
      <vt:lpstr>Elastic hierarchies</vt:lpstr>
      <vt:lpstr>TreeViewer</vt:lpstr>
      <vt:lpstr>Collapsible Cylindrical Trees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Визуализация данных</dc:title>
  <dc:creator>alex</dc:creator>
  <cp:lastModifiedBy>alex</cp:lastModifiedBy>
  <cp:revision>70</cp:revision>
  <dcterms:created xsi:type="dcterms:W3CDTF">2018-02-06T20:44:58Z</dcterms:created>
  <dcterms:modified xsi:type="dcterms:W3CDTF">2018-02-21T04:22:40Z</dcterms:modified>
</cp:coreProperties>
</file>